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5" r:id="rId3"/>
    <p:sldId id="270" r:id="rId4"/>
    <p:sldId id="266" r:id="rId5"/>
    <p:sldId id="274" r:id="rId6"/>
    <p:sldId id="272" r:id="rId7"/>
    <p:sldId id="269" r:id="rId8"/>
  </p:sldIdLst>
  <p:sldSz cx="12192000" cy="6858000"/>
  <p:notesSz cx="7023100" cy="9309100"/>
  <p:defaultTextStyle>
    <a:defPPr>
      <a:defRPr lang="en-US"/>
    </a:defPPr>
    <a:lvl1pPr marL="0" algn="l" defTabSz="914231" rtl="0" eaLnBrk="1" latinLnBrk="0" hangingPunct="1">
      <a:defRPr sz="1800" kern="1200">
        <a:solidFill>
          <a:schemeClr val="tx1"/>
        </a:solidFill>
        <a:latin typeface="+mn-lt"/>
        <a:ea typeface="+mn-ea"/>
        <a:cs typeface="+mn-cs"/>
      </a:defRPr>
    </a:lvl1pPr>
    <a:lvl2pPr marL="457116" algn="l" defTabSz="914231" rtl="0" eaLnBrk="1" latinLnBrk="0" hangingPunct="1">
      <a:defRPr sz="1800" kern="1200">
        <a:solidFill>
          <a:schemeClr val="tx1"/>
        </a:solidFill>
        <a:latin typeface="+mn-lt"/>
        <a:ea typeface="+mn-ea"/>
        <a:cs typeface="+mn-cs"/>
      </a:defRPr>
    </a:lvl2pPr>
    <a:lvl3pPr marL="914231" algn="l" defTabSz="914231" rtl="0" eaLnBrk="1" latinLnBrk="0" hangingPunct="1">
      <a:defRPr sz="1800" kern="1200">
        <a:solidFill>
          <a:schemeClr val="tx1"/>
        </a:solidFill>
        <a:latin typeface="+mn-lt"/>
        <a:ea typeface="+mn-ea"/>
        <a:cs typeface="+mn-cs"/>
      </a:defRPr>
    </a:lvl3pPr>
    <a:lvl4pPr marL="1371348" algn="l" defTabSz="914231" rtl="0" eaLnBrk="1" latinLnBrk="0" hangingPunct="1">
      <a:defRPr sz="1800" kern="1200">
        <a:solidFill>
          <a:schemeClr val="tx1"/>
        </a:solidFill>
        <a:latin typeface="+mn-lt"/>
        <a:ea typeface="+mn-ea"/>
        <a:cs typeface="+mn-cs"/>
      </a:defRPr>
    </a:lvl4pPr>
    <a:lvl5pPr marL="1828464" algn="l" defTabSz="914231" rtl="0" eaLnBrk="1" latinLnBrk="0" hangingPunct="1">
      <a:defRPr sz="1800" kern="1200">
        <a:solidFill>
          <a:schemeClr val="tx1"/>
        </a:solidFill>
        <a:latin typeface="+mn-lt"/>
        <a:ea typeface="+mn-ea"/>
        <a:cs typeface="+mn-cs"/>
      </a:defRPr>
    </a:lvl5pPr>
    <a:lvl6pPr marL="2285580" algn="l" defTabSz="914231" rtl="0" eaLnBrk="1" latinLnBrk="0" hangingPunct="1">
      <a:defRPr sz="1800" kern="1200">
        <a:solidFill>
          <a:schemeClr val="tx1"/>
        </a:solidFill>
        <a:latin typeface="+mn-lt"/>
        <a:ea typeface="+mn-ea"/>
        <a:cs typeface="+mn-cs"/>
      </a:defRPr>
    </a:lvl6pPr>
    <a:lvl7pPr marL="2742695" algn="l" defTabSz="914231" rtl="0" eaLnBrk="1" latinLnBrk="0" hangingPunct="1">
      <a:defRPr sz="1800" kern="1200">
        <a:solidFill>
          <a:schemeClr val="tx1"/>
        </a:solidFill>
        <a:latin typeface="+mn-lt"/>
        <a:ea typeface="+mn-ea"/>
        <a:cs typeface="+mn-cs"/>
      </a:defRPr>
    </a:lvl7pPr>
    <a:lvl8pPr marL="3199811" algn="l" defTabSz="914231" rtl="0" eaLnBrk="1" latinLnBrk="0" hangingPunct="1">
      <a:defRPr sz="1800" kern="1200">
        <a:solidFill>
          <a:schemeClr val="tx1"/>
        </a:solidFill>
        <a:latin typeface="+mn-lt"/>
        <a:ea typeface="+mn-ea"/>
        <a:cs typeface="+mn-cs"/>
      </a:defRPr>
    </a:lvl8pPr>
    <a:lvl9pPr marL="3656927" algn="l" defTabSz="914231"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B0"/>
    <a:srgbClr val="3333CC"/>
    <a:srgbClr val="85C1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inimized">
    <p:restoredLeft sz="15588" autoAdjust="0"/>
    <p:restoredTop sz="24697" autoAdjust="0"/>
  </p:normalViewPr>
  <p:slideViewPr>
    <p:cSldViewPr snapToGrid="0">
      <p:cViewPr varScale="1">
        <p:scale>
          <a:sx n="27" d="100"/>
          <a:sy n="27" d="100"/>
        </p:scale>
        <p:origin x="2827" y="-2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306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979" cy="467363"/>
          </a:xfrm>
          <a:prstGeom prst="rect">
            <a:avLst/>
          </a:prstGeom>
        </p:spPr>
        <p:txBody>
          <a:bodyPr vert="horz" lIns="91577" tIns="45789" rIns="91577" bIns="45789" rtlCol="0"/>
          <a:lstStyle>
            <a:lvl1pPr algn="l">
              <a:defRPr sz="1200"/>
            </a:lvl1pPr>
          </a:lstStyle>
          <a:p>
            <a:endParaRPr lang="en-US"/>
          </a:p>
        </p:txBody>
      </p:sp>
      <p:sp>
        <p:nvSpPr>
          <p:cNvPr id="3" name="Date Placeholder 2"/>
          <p:cNvSpPr>
            <a:spLocks noGrp="1"/>
          </p:cNvSpPr>
          <p:nvPr>
            <p:ph type="dt" idx="1"/>
          </p:nvPr>
        </p:nvSpPr>
        <p:spPr>
          <a:xfrm>
            <a:off x="3977531" y="0"/>
            <a:ext cx="3043979" cy="467363"/>
          </a:xfrm>
          <a:prstGeom prst="rect">
            <a:avLst/>
          </a:prstGeom>
        </p:spPr>
        <p:txBody>
          <a:bodyPr vert="horz" lIns="91577" tIns="45789" rIns="91577" bIns="45789" rtlCol="0"/>
          <a:lstStyle>
            <a:lvl1pPr algn="r">
              <a:defRPr sz="1200"/>
            </a:lvl1pPr>
          </a:lstStyle>
          <a:p>
            <a:fld id="{3CB8C2AB-C61C-4D74-9503-95897DED9D51}" type="datetimeFigureOut">
              <a:rPr lang="en-US" smtClean="0"/>
              <a:t>5/23/2023</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577" tIns="45789" rIns="91577" bIns="45789" rtlCol="0" anchor="ctr"/>
          <a:lstStyle/>
          <a:p>
            <a:endParaRPr lang="en-US"/>
          </a:p>
        </p:txBody>
      </p:sp>
      <p:sp>
        <p:nvSpPr>
          <p:cNvPr id="5" name="Notes Placeholder 4"/>
          <p:cNvSpPr>
            <a:spLocks noGrp="1"/>
          </p:cNvSpPr>
          <p:nvPr>
            <p:ph type="body" sz="quarter" idx="3"/>
          </p:nvPr>
        </p:nvSpPr>
        <p:spPr>
          <a:xfrm>
            <a:off x="702946" y="4479687"/>
            <a:ext cx="5617208" cy="3665776"/>
          </a:xfrm>
          <a:prstGeom prst="rect">
            <a:avLst/>
          </a:prstGeom>
        </p:spPr>
        <p:txBody>
          <a:bodyPr vert="horz" lIns="91577" tIns="45789" rIns="91577" bIns="457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1738"/>
            <a:ext cx="3043979" cy="467363"/>
          </a:xfrm>
          <a:prstGeom prst="rect">
            <a:avLst/>
          </a:prstGeom>
        </p:spPr>
        <p:txBody>
          <a:bodyPr vert="horz" lIns="91577" tIns="45789" rIns="91577" bIns="45789" rtlCol="0" anchor="b"/>
          <a:lstStyle>
            <a:lvl1pPr algn="l">
              <a:defRPr sz="1200"/>
            </a:lvl1pPr>
          </a:lstStyle>
          <a:p>
            <a:endParaRPr lang="en-US"/>
          </a:p>
        </p:txBody>
      </p:sp>
      <p:sp>
        <p:nvSpPr>
          <p:cNvPr id="7" name="Slide Number Placeholder 6"/>
          <p:cNvSpPr>
            <a:spLocks noGrp="1"/>
          </p:cNvSpPr>
          <p:nvPr>
            <p:ph type="sldNum" sz="quarter" idx="5"/>
          </p:nvPr>
        </p:nvSpPr>
        <p:spPr>
          <a:xfrm>
            <a:off x="3977531" y="8841738"/>
            <a:ext cx="3043979" cy="467363"/>
          </a:xfrm>
          <a:prstGeom prst="rect">
            <a:avLst/>
          </a:prstGeom>
        </p:spPr>
        <p:txBody>
          <a:bodyPr vert="horz" lIns="91577" tIns="45789" rIns="91577" bIns="45789" rtlCol="0" anchor="b"/>
          <a:lstStyle>
            <a:lvl1pPr algn="r">
              <a:defRPr sz="1200"/>
            </a:lvl1pPr>
          </a:lstStyle>
          <a:p>
            <a:fld id="{8FB1D0E8-C70B-49D9-92B6-45794A338705}" type="slidenum">
              <a:rPr lang="en-US" smtClean="0"/>
              <a:t>‹#›</a:t>
            </a:fld>
            <a:endParaRPr lang="en-US"/>
          </a:p>
        </p:txBody>
      </p:sp>
    </p:spTree>
    <p:extLst>
      <p:ext uri="{BB962C8B-B14F-4D97-AF65-F5344CB8AC3E}">
        <p14:creationId xmlns:p14="http://schemas.microsoft.com/office/powerpoint/2010/main" val="814679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8FB1D0E8-C70B-49D9-92B6-45794A338705}" type="slidenum">
              <a:rPr lang="en-US" smtClean="0"/>
              <a:t>1</a:t>
            </a:fld>
            <a:endParaRPr lang="en-US"/>
          </a:p>
        </p:txBody>
      </p:sp>
    </p:spTree>
    <p:extLst>
      <p:ext uri="{BB962C8B-B14F-4D97-AF65-F5344CB8AC3E}">
        <p14:creationId xmlns:p14="http://schemas.microsoft.com/office/powerpoint/2010/main" val="2760152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5772">
              <a:defRPr/>
            </a:pPr>
            <a:r>
              <a:rPr lang="en-US" dirty="0"/>
              <a:t>When you think of OmniRide,</a:t>
            </a:r>
            <a:r>
              <a:rPr lang="en-US" baseline="0" dirty="0"/>
              <a:t> you probably think of the snazzy buses that travel the I-66 and I-395 corridors as well as locally within Prince William County.  You may not be as aware of the TDM programs, which are the programs that I manage.  For those who don’t know, TDM stands for Transportation Demand Management, which very simply defined, is the science behind getting cars off the road. </a:t>
            </a:r>
          </a:p>
          <a:p>
            <a:pPr defTabSz="915772">
              <a:defRPr/>
            </a:pPr>
            <a:endParaRPr lang="en-US" dirty="0"/>
          </a:p>
          <a:p>
            <a:pPr defTabSz="915772">
              <a:defRPr/>
            </a:pPr>
            <a:r>
              <a:rPr lang="en-US" dirty="0"/>
              <a:t>TDM </a:t>
            </a:r>
            <a:r>
              <a:rPr lang="en-US" baseline="0" dirty="0"/>
              <a:t>includes the word transportation, so it does include the promotion of bus, train and rail, but it also includes the promotion of carpooling, vanpooling and telework.  Anything to keep SOV’s otherwise known as Single Occupancy Vehicles off the road.  </a:t>
            </a:r>
          </a:p>
          <a:p>
            <a:pPr defTabSz="915772">
              <a:defRPr/>
            </a:pPr>
            <a:endParaRPr lang="en-US" dirty="0"/>
          </a:p>
          <a:p>
            <a:pPr defTabSz="915772">
              <a:defRPr/>
            </a:pPr>
            <a:r>
              <a:rPr lang="en-US" baseline="0" dirty="0"/>
              <a:t>I’ll take a moment here and briefly touch on Vanpool Alliance.  Ben is going to go into much greater detail about his program, but since Vanpool Alliance staff work at either the Woodbridge or Manassas OmniRide Transit centers, we have an opportunity to work closely together on some of our programs.  </a:t>
            </a:r>
          </a:p>
          <a:p>
            <a:pPr defTabSz="915772">
              <a:defRPr/>
            </a:pPr>
            <a:endParaRPr lang="en-US" baseline="0" dirty="0"/>
          </a:p>
          <a:p>
            <a:pPr defTabSz="915772">
              <a:defRPr/>
            </a:pPr>
            <a:r>
              <a:rPr lang="en-US" baseline="0" dirty="0"/>
              <a:t>Vanpool Alliance is a region wide program started by PRTC, NVTC and GWRC.  The program pays program participants $300.00 a month, to report their vanpool data.  This data is reported annually to the FTA and comes back to the region as 5307 formula funds that can be used for transportation related projects by the three founding jurisdictions.  </a:t>
            </a:r>
          </a:p>
          <a:p>
            <a:pPr defTabSz="915772">
              <a:defRPr/>
            </a:pPr>
            <a:endParaRPr lang="en-US" baseline="0" dirty="0"/>
          </a:p>
          <a:p>
            <a:pPr defTabSz="915772">
              <a:defRPr/>
            </a:pPr>
            <a:r>
              <a:rPr lang="en-US" dirty="0"/>
              <a:t>OmniRide’s</a:t>
            </a:r>
            <a:r>
              <a:rPr lang="en-US" baseline="0" dirty="0"/>
              <a:t> carpool and vanpool matching program is called OmniMatch and it’s a FREE regional service for the residents of Prince William County.  We provide each applicant with a personalized transit itinerary that includes a list of potential carpool and vanpool prospects as well as detailed information regarding their transportation options.  In order to receive the Vanpool Alliance payment every month, 7 passenger vans need to have 5 riders, and 15 passenger vans need to have 10 riders, so we also provide vanpool owner/operators with prospect lists, when they lose riders, in an effort to keep them in the Vanpool Alliance program.  The OmniMatch program also provides VanStart and VanSave funding to vans that are just starting out and need to build their vanpool occupancy, or to vans that have been operating for some time, but have lost riders, and need to build their ridership back up.  These programs offer a per seat subsidy for a finite period of time, based on the size of the van.  And finally, we also have a Personal Property Tax Relief Program, whereby any van that is “over-</a:t>
            </a:r>
            <a:r>
              <a:rPr lang="en-US" baseline="0" dirty="0" err="1"/>
              <a:t>nighted</a:t>
            </a:r>
            <a:r>
              <a:rPr lang="en-US" baseline="0" dirty="0"/>
              <a:t>” in Prince William County doesn’t need to pay Personal Property Tax.   </a:t>
            </a:r>
          </a:p>
          <a:p>
            <a:pPr defTabSz="915772">
              <a:defRPr/>
            </a:pPr>
            <a:endParaRPr lang="en-US" baseline="0" dirty="0"/>
          </a:p>
          <a:p>
            <a:pPr defTabSz="915772">
              <a:defRPr/>
            </a:pPr>
            <a:endParaRPr lang="en-US" dirty="0"/>
          </a:p>
          <a:p>
            <a:endParaRPr lang="en-US" dirty="0"/>
          </a:p>
        </p:txBody>
      </p:sp>
      <p:sp>
        <p:nvSpPr>
          <p:cNvPr id="4" name="Slide Number Placeholder 3"/>
          <p:cNvSpPr>
            <a:spLocks noGrp="1"/>
          </p:cNvSpPr>
          <p:nvPr>
            <p:ph type="sldNum" sz="quarter" idx="10"/>
          </p:nvPr>
        </p:nvSpPr>
        <p:spPr/>
        <p:txBody>
          <a:bodyPr/>
          <a:lstStyle/>
          <a:p>
            <a:fld id="{8FB1D0E8-C70B-49D9-92B6-45794A338705}" type="slidenum">
              <a:rPr lang="en-US" smtClean="0"/>
              <a:t>2</a:t>
            </a:fld>
            <a:endParaRPr lang="en-US"/>
          </a:p>
        </p:txBody>
      </p:sp>
    </p:spTree>
    <p:extLst>
      <p:ext uri="{BB962C8B-B14F-4D97-AF65-F5344CB8AC3E}">
        <p14:creationId xmlns:p14="http://schemas.microsoft.com/office/powerpoint/2010/main" val="1477557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Vanpooling actually enjoys a Synergistic and symbiotic relationship with transit</a:t>
            </a:r>
          </a:p>
          <a:p>
            <a:endParaRPr lang="en-US" baseline="0" dirty="0"/>
          </a:p>
          <a:p>
            <a:r>
              <a:rPr lang="en-US" baseline="0" dirty="0"/>
              <a:t>Vanpooling isn’t trying to poach riders out of buses</a:t>
            </a:r>
          </a:p>
          <a:p>
            <a:endParaRPr lang="en-US" baseline="0" dirty="0"/>
          </a:p>
          <a:p>
            <a:r>
              <a:rPr lang="en-US" baseline="0" dirty="0"/>
              <a:t>Rather vanpooling enjoys a mutually beneficial relationship with transit as we do with slugging</a:t>
            </a:r>
          </a:p>
          <a:p>
            <a:endParaRPr lang="en-US" baseline="0" dirty="0"/>
          </a:p>
          <a:p>
            <a:r>
              <a:rPr lang="en-US" baseline="0" dirty="0"/>
              <a:t>Pentagon transit fair story:</a:t>
            </a:r>
          </a:p>
          <a:p>
            <a:r>
              <a:rPr lang="en-US" baseline="0" dirty="0"/>
              <a:t>When OmniRide was on strike for basically the month of March, many Pentagon employees on the I-95 corridor from Stafford to LakeRidge started slugging</a:t>
            </a:r>
          </a:p>
          <a:p>
            <a:r>
              <a:rPr lang="en-US" baseline="0" dirty="0"/>
              <a:t>It’s not something we wanted to happen, but one of the silver linings of the strike ended up being, that we gave slugging a much needed shot in the arm, as slugging took a huge hit during COVID</a:t>
            </a:r>
          </a:p>
          <a:p>
            <a:r>
              <a:rPr lang="en-US" baseline="0" dirty="0"/>
              <a:t>Just like vanpooling doesn’t dislike the slugging community, transit doesn’t dislike the vanpool community</a:t>
            </a:r>
          </a:p>
          <a:p>
            <a:r>
              <a:rPr lang="en-US" baseline="0" dirty="0"/>
              <a:t>Be it vanpooling or slugging, we are simply providing commuters with more options </a:t>
            </a:r>
          </a:p>
          <a:p>
            <a:r>
              <a:rPr lang="en-US" baseline="0" dirty="0"/>
              <a:t>And since most vanpools originate from commuter lots (where slugging originates from as well), transit can be a much needed back up for both vanpooling and slugging</a:t>
            </a:r>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8FB1D0E8-C70B-49D9-92B6-45794A338705}" type="slidenum">
              <a:rPr lang="en-US" smtClean="0"/>
              <a:t>3</a:t>
            </a:fld>
            <a:endParaRPr lang="en-US"/>
          </a:p>
        </p:txBody>
      </p:sp>
    </p:spTree>
    <p:extLst>
      <p:ext uri="{BB962C8B-B14F-4D97-AF65-F5344CB8AC3E}">
        <p14:creationId xmlns:p14="http://schemas.microsoft.com/office/powerpoint/2010/main" val="1706675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Vanpooling is a value add to a transit agency</a:t>
            </a:r>
          </a:p>
          <a:p>
            <a:endParaRPr lang="en-US" baseline="0" dirty="0"/>
          </a:p>
          <a:p>
            <a:r>
              <a:rPr lang="en-US" baseline="0" dirty="0"/>
              <a:t>It can expand your service area without expanding your labor costs, because you don’t own the rolling stock and you don’t employ the drivers</a:t>
            </a:r>
          </a:p>
          <a:p>
            <a:endParaRPr lang="en-US" baseline="0" dirty="0"/>
          </a:p>
          <a:p>
            <a:r>
              <a:rPr lang="en-US" baseline="0" dirty="0"/>
              <a:t>I’ll go over a few examples of how transit and vanpooling work together at OmniRide:</a:t>
            </a:r>
          </a:p>
          <a:p>
            <a:endParaRPr lang="en-US" baseline="0" dirty="0"/>
          </a:p>
          <a:p>
            <a:r>
              <a:rPr lang="en-US" baseline="0" dirty="0"/>
              <a:t>#1 - I mentioned earlier that OmniRide bus drivers were on strike for basically the month of March. As you can imagine, our Customer Service department received a lot of calls from unhappy riders during that time.  One of the services that our customer service agents pushed during that time, was the OmniMatch Ride Matching Program.  We received four times as many ride matching applicants in March than we had the month before, due to commuters needing another option to get to work.  We provided commuters with lists of potential vanpool providers, and we also promoted slugging, which did see an uptick in ridership during this time, as I mentioned, which has continued to this day.</a:t>
            </a:r>
          </a:p>
          <a:p>
            <a:endParaRPr lang="en-US" baseline="0" dirty="0"/>
          </a:p>
          <a:p>
            <a:r>
              <a:rPr lang="en-US" baseline="0" dirty="0"/>
              <a:t>#2 - Since COVID, some of our bus routes have not re-bounded, and there will be some upcoming service adjustments.  Vanpooling is one of the options that we will be promoting to the affected riders on those routes.</a:t>
            </a:r>
          </a:p>
          <a:p>
            <a:endParaRPr lang="en-US" baseline="0" dirty="0"/>
          </a:p>
          <a:p>
            <a:r>
              <a:rPr lang="en-US" baseline="0" dirty="0"/>
              <a:t>#3 - Vanpooling can be the gateway drug to a bus, or perhaps be the only drug you’ll ever need.  Over the years, we’ve had organizations reach out to us about starting a bus route.  St. Elizabeth’s is a good example.  Seven or eight years ago, their director of mobility reached out to let us know that the Coast Guard as well as the Department of Homeland Security would be moving over 20,000 employees to the St. Elizabeth’s campus over a 5 year period, and that a large percentage of those employees lived in Prince William County, so they wanted to start planning for a bus route.  As we all know, bus routes don’t materialize over night, and while we are still working with the folks at St. Elizabeth’s and someday there may be a bus route from Prince William County to Anacostia, we started out by educating the Director of Mobility Services about the benefits of vanpooling and how it could be an immediate solution for him, and today, it’s the number one vanpool destination in the DC region.  </a:t>
            </a:r>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8FB1D0E8-C70B-49D9-92B6-45794A338705}" type="slidenum">
              <a:rPr lang="en-US" smtClean="0"/>
              <a:t>4</a:t>
            </a:fld>
            <a:endParaRPr lang="en-US"/>
          </a:p>
        </p:txBody>
      </p:sp>
    </p:spTree>
    <p:extLst>
      <p:ext uri="{BB962C8B-B14F-4D97-AF65-F5344CB8AC3E}">
        <p14:creationId xmlns:p14="http://schemas.microsoft.com/office/powerpoint/2010/main" val="35141344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The HOT Lanes on the I-66 corridor became operational in December of last year.  Commutes from Gainesville to DC that used to take well over an hour take only 40 minutes today. That’s a game changer for commuters living on the western side of Prince William County.  Several large commuter lots were built right before COVID and still have hundreds if not thousands of available commuter parking spaces.  There are 3-4 times as many vanpools on the I-95 corridor where HOT Lanes have existed for more than 40 years, so there is a lot of potential to grow vanpooling on the I-66 corridor.</a:t>
            </a:r>
          </a:p>
          <a:p>
            <a:endParaRPr lang="en-US" baseline="0" dirty="0"/>
          </a:p>
          <a:p>
            <a:r>
              <a:rPr lang="en-US" baseline="0" dirty="0"/>
              <a:t>And we have found working directly with employers can be an effective way to start vanpools as well.  During the HOT Lanes construction, we worked closely with the TMP team that was put in place to help start vanpools during the construction phase of the HOT Lanes, that would hopefully remain operational once the HOT Lanes were completed.  I reached out to my friend Theresa McMullen at Woodruff and Associates, and learned that by educating employers about the benefits of vanpooling and working closely with local TDM agencies, they were able to start </a:t>
            </a:r>
            <a:r>
              <a:rPr lang="en-US" b="1" baseline="0" dirty="0"/>
              <a:t>11</a:t>
            </a:r>
            <a:r>
              <a:rPr lang="en-US" baseline="0" dirty="0"/>
              <a:t> vanpools, during the construction of the HOT lanes, the vast majority of which are still operating today.</a:t>
            </a:r>
          </a:p>
        </p:txBody>
      </p:sp>
      <p:sp>
        <p:nvSpPr>
          <p:cNvPr id="4" name="Slide Number Placeholder 3"/>
          <p:cNvSpPr>
            <a:spLocks noGrp="1"/>
          </p:cNvSpPr>
          <p:nvPr>
            <p:ph type="sldNum" sz="quarter" idx="10"/>
          </p:nvPr>
        </p:nvSpPr>
        <p:spPr/>
        <p:txBody>
          <a:bodyPr/>
          <a:lstStyle/>
          <a:p>
            <a:fld id="{8FB1D0E8-C70B-49D9-92B6-45794A338705}" type="slidenum">
              <a:rPr lang="en-US" smtClean="0"/>
              <a:t>5</a:t>
            </a:fld>
            <a:endParaRPr lang="en-US"/>
          </a:p>
        </p:txBody>
      </p:sp>
    </p:spTree>
    <p:extLst>
      <p:ext uri="{BB962C8B-B14F-4D97-AF65-F5344CB8AC3E}">
        <p14:creationId xmlns:p14="http://schemas.microsoft.com/office/powerpoint/2010/main" val="36195699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spcBef>
                <a:spcPts val="0"/>
              </a:spcBef>
              <a:spcAft>
                <a:spcPts val="0"/>
              </a:spcAft>
              <a:buFont typeface="+mj-lt"/>
              <a:buNone/>
              <a:tabLst>
                <a:tab pos="457200" algn="l"/>
              </a:tabLst>
            </a:pPr>
            <a:r>
              <a:rPr lang="en-US" sz="1800" b="1" dirty="0">
                <a:effectLst/>
                <a:latin typeface="Calibri" panose="020F0502020204030204" pitchFamily="34" charset="0"/>
                <a:ea typeface="Times New Roman" panose="02020603050405020304" pitchFamily="18" charset="0"/>
              </a:rPr>
              <a:t>We’re going to wrap up with a little vanpool trivia.  </a:t>
            </a:r>
          </a:p>
          <a:p>
            <a:pPr marL="0" marR="0" lvl="0" indent="0">
              <a:spcBef>
                <a:spcPts val="0"/>
              </a:spcBef>
              <a:spcAft>
                <a:spcPts val="0"/>
              </a:spcAft>
              <a:buFont typeface="+mj-lt"/>
              <a:buNone/>
              <a:tabLst>
                <a:tab pos="457200" algn="l"/>
              </a:tabLst>
            </a:pPr>
            <a:endParaRPr lang="en-US" sz="1800" b="1" dirty="0">
              <a:effectLst/>
              <a:latin typeface="Calibri" panose="020F0502020204030204" pitchFamily="34" charset="0"/>
              <a:ea typeface="Times New Roman" panose="02020603050405020304" pitchFamily="18" charset="0"/>
            </a:endParaRPr>
          </a:p>
          <a:p>
            <a:pPr marL="0" marR="0" lvl="0" indent="0">
              <a:lnSpc>
                <a:spcPct val="105000"/>
              </a:lnSpc>
              <a:spcBef>
                <a:spcPts val="0"/>
              </a:spcBef>
              <a:spcAft>
                <a:spcPts val="800"/>
              </a:spcAft>
              <a:buFont typeface="+mj-lt"/>
              <a:buNone/>
              <a:tabLst>
                <a:tab pos="457200" algn="l"/>
              </a:tabLst>
            </a:pPr>
            <a:r>
              <a:rPr lang="en-US" sz="1800" b="1" dirty="0">
                <a:effectLst/>
                <a:latin typeface="Calibri" panose="020F0502020204030204" pitchFamily="34" charset="0"/>
                <a:ea typeface="Times New Roman" panose="02020603050405020304" pitchFamily="18" charset="0"/>
              </a:rPr>
              <a:t>Top three most popular destination for vanpools</a:t>
            </a:r>
          </a:p>
          <a:p>
            <a:pPr marL="0" marR="0" lvl="0" indent="0">
              <a:lnSpc>
                <a:spcPct val="105000"/>
              </a:lnSpc>
              <a:spcBef>
                <a:spcPts val="0"/>
              </a:spcBef>
              <a:spcAft>
                <a:spcPts val="800"/>
              </a:spcAft>
              <a:buFont typeface="+mj-lt"/>
              <a:buNone/>
              <a:tabLst>
                <a:tab pos="457200" algn="l"/>
              </a:tabLst>
            </a:pPr>
            <a:r>
              <a:rPr lang="en-US" sz="1800" dirty="0">
                <a:effectLst/>
                <a:latin typeface="Calibri" panose="020F0502020204030204" pitchFamily="34" charset="0"/>
                <a:ea typeface="Times New Roman" panose="02020603050405020304" pitchFamily="18" charset="0"/>
              </a:rPr>
              <a:t>Largest Growth in 2022 (ie: most roster additions)</a:t>
            </a:r>
            <a:endParaRPr lang="en-US" sz="1800" b="1" dirty="0">
              <a:effectLst/>
              <a:latin typeface="Calibri" panose="020F0502020204030204" pitchFamily="34" charset="0"/>
              <a:ea typeface="Calibri" panose="020F0502020204030204" pitchFamily="34" charset="0"/>
            </a:endParaRPr>
          </a:p>
          <a:p>
            <a:pPr marL="0" marR="0" lvl="0" indent="0" fontAlgn="base">
              <a:spcBef>
                <a:spcPts val="0"/>
              </a:spcBef>
              <a:spcAft>
                <a:spcPts val="0"/>
              </a:spcAft>
              <a:buSzPts val="1000"/>
              <a:buFont typeface="Courier New" panose="02070309020205020404" pitchFamily="49" charset="0"/>
              <a:buNone/>
              <a:tabLst>
                <a:tab pos="457200" algn="l"/>
              </a:tabLs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U.S. Coast Guard (St. Elizabeth’s)  - Anacostia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fontAlgn="base">
              <a:spcBef>
                <a:spcPts val="0"/>
              </a:spcBef>
              <a:spcAft>
                <a:spcPts val="0"/>
              </a:spcAft>
              <a:buSzPts val="1000"/>
              <a:buFont typeface="Courier New" panose="02070309020205020404" pitchFamily="49" charset="0"/>
              <a:buNone/>
              <a:tabLst>
                <a:tab pos="457200" algn="l"/>
              </a:tabLs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Washington Navy Yard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mj-lt"/>
              <a:buNone/>
              <a:tabLst>
                <a:tab pos="457200" algn="l"/>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National Guard Bureau - Arlington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0"/>
              </a:spcAft>
              <a:buFont typeface="+mj-lt"/>
              <a:buNone/>
              <a:tabLst>
                <a:tab pos="457200" algn="l"/>
              </a:tabLst>
            </a:pPr>
            <a:endParaRPr lang="en-US" sz="1800" b="1" dirty="0">
              <a:effectLst/>
              <a:latin typeface="Calibri" panose="020F0502020204030204" pitchFamily="34" charset="0"/>
              <a:ea typeface="Times New Roman" panose="02020603050405020304" pitchFamily="18" charset="0"/>
            </a:endParaRPr>
          </a:p>
          <a:p>
            <a:pPr marL="0" marR="0" lvl="0" indent="0">
              <a:lnSpc>
                <a:spcPct val="105000"/>
              </a:lnSpc>
              <a:spcBef>
                <a:spcPts val="0"/>
              </a:spcBef>
              <a:spcAft>
                <a:spcPts val="0"/>
              </a:spcAft>
              <a:buFont typeface="+mj-lt"/>
              <a:buNone/>
              <a:tabLst>
                <a:tab pos="457200" algn="l"/>
              </a:tabLst>
            </a:pPr>
            <a:r>
              <a:rPr lang="en-US" sz="1800" b="1" dirty="0">
                <a:effectLst/>
                <a:latin typeface="Calibri" panose="020F0502020204030204" pitchFamily="34" charset="0"/>
                <a:ea typeface="Times New Roman" panose="02020603050405020304" pitchFamily="18" charset="0"/>
              </a:rPr>
              <a:t>Average number of riders in the vans</a:t>
            </a:r>
            <a:endParaRPr lang="en-US" sz="1800" b="1" dirty="0">
              <a:effectLst/>
              <a:latin typeface="Calibri" panose="020F0502020204030204" pitchFamily="34" charset="0"/>
              <a:ea typeface="Calibri" panose="020F0502020204030204" pitchFamily="34" charset="0"/>
            </a:endParaRPr>
          </a:p>
          <a:p>
            <a:pPr marL="0" marR="0" lvl="0" indent="0">
              <a:lnSpc>
                <a:spcPct val="105000"/>
              </a:lnSpc>
              <a:spcBef>
                <a:spcPts val="0"/>
              </a:spcBef>
              <a:spcAft>
                <a:spcPts val="0"/>
              </a:spcAft>
              <a:buFont typeface="+mj-lt"/>
              <a:buNone/>
              <a:tabLst>
                <a:tab pos="457200" algn="l"/>
              </a:tabLst>
            </a:pPr>
            <a:r>
              <a:rPr lang="en-US" sz="1800" dirty="0">
                <a:effectLst/>
                <a:latin typeface="Calibri" panose="020F0502020204030204" pitchFamily="34" charset="0"/>
                <a:ea typeface="Times New Roman" panose="02020603050405020304" pitchFamily="18" charset="0"/>
              </a:rPr>
              <a:t>Overall average of 5.71 passengers.</a:t>
            </a:r>
          </a:p>
          <a:p>
            <a:pPr marL="0" marR="0" lvl="0" indent="0">
              <a:spcBef>
                <a:spcPts val="0"/>
              </a:spcBef>
              <a:spcAft>
                <a:spcPts val="0"/>
              </a:spcAft>
              <a:buFont typeface="+mj-lt"/>
              <a:buNone/>
              <a:tabLst>
                <a:tab pos="457200" algn="l"/>
              </a:tabLst>
            </a:pPr>
            <a:endParaRPr lang="en-US" sz="1800" b="1" dirty="0">
              <a:effectLst/>
              <a:latin typeface="Calibri" panose="020F0502020204030204" pitchFamily="34" charset="0"/>
              <a:ea typeface="Times New Roman" panose="02020603050405020304" pitchFamily="18" charset="0"/>
            </a:endParaRPr>
          </a:p>
          <a:p>
            <a:pPr marL="0" marR="0" lvl="0" indent="0">
              <a:spcBef>
                <a:spcPts val="0"/>
              </a:spcBef>
              <a:spcAft>
                <a:spcPts val="0"/>
              </a:spcAft>
              <a:buFont typeface="+mj-lt"/>
              <a:buNone/>
              <a:tabLst>
                <a:tab pos="457200" algn="l"/>
              </a:tabLst>
            </a:pPr>
            <a:r>
              <a:rPr lang="en-US" sz="1800" b="1" dirty="0">
                <a:effectLst/>
                <a:highlight>
                  <a:srgbClr val="00FF00"/>
                </a:highlight>
                <a:latin typeface="Calibri" panose="020F0502020204030204" pitchFamily="34" charset="0"/>
                <a:ea typeface="Calibri" panose="020F0502020204030204" pitchFamily="34" charset="0"/>
              </a:rPr>
              <a:t>Average daily commute distance: from FY14 to FY22 is 84.07 </a:t>
            </a:r>
          </a:p>
          <a:p>
            <a:pPr marL="0" marR="0" lvl="0" indent="0">
              <a:spcBef>
                <a:spcPts val="0"/>
              </a:spcBef>
              <a:spcAft>
                <a:spcPts val="0"/>
              </a:spcAft>
              <a:buFont typeface="+mj-lt"/>
              <a:buNone/>
              <a:tabLst>
                <a:tab pos="457200" algn="l"/>
              </a:tabLst>
            </a:pPr>
            <a:endParaRPr lang="en-US" sz="1800" b="1" dirty="0">
              <a:effectLst/>
              <a:latin typeface="Calibri" panose="020F0502020204030204" pitchFamily="34" charset="0"/>
              <a:ea typeface="Times New Roman" panose="02020603050405020304" pitchFamily="18" charset="0"/>
            </a:endParaRPr>
          </a:p>
          <a:p>
            <a:pPr marL="0" marR="0" lvl="0" indent="0">
              <a:spcBef>
                <a:spcPts val="0"/>
              </a:spcBef>
              <a:spcAft>
                <a:spcPts val="0"/>
              </a:spcAft>
              <a:buFont typeface="+mj-lt"/>
              <a:buNone/>
              <a:tabLst>
                <a:tab pos="457200" algn="l"/>
              </a:tabLst>
            </a:pPr>
            <a:r>
              <a:rPr lang="en-US" sz="1800" b="1" dirty="0">
                <a:effectLst/>
                <a:latin typeface="Calibri" panose="020F0502020204030204" pitchFamily="34" charset="0"/>
                <a:ea typeface="Times New Roman" panose="02020603050405020304" pitchFamily="18" charset="0"/>
              </a:rPr>
              <a:t>Longest vanpool trip </a:t>
            </a:r>
          </a:p>
          <a:p>
            <a:pPr marL="0" marR="0" lvl="0" indent="0" algn="l" defTabSz="914400" rtl="0" eaLnBrk="1" fontAlgn="auto" latinLnBrk="0" hangingPunct="1">
              <a:lnSpc>
                <a:spcPct val="100000"/>
              </a:lnSpc>
              <a:spcBef>
                <a:spcPts val="0"/>
              </a:spcBef>
              <a:spcAft>
                <a:spcPts val="0"/>
              </a:spcAft>
              <a:buClrTx/>
              <a:buSzTx/>
              <a:buFont typeface="+mj-lt"/>
              <a:buNone/>
              <a:tabLst>
                <a:tab pos="457200" algn="l"/>
              </a:tabLst>
              <a:defRPr/>
            </a:pPr>
            <a:r>
              <a:rPr lang="en-US" sz="1800" dirty="0">
                <a:effectLst/>
                <a:latin typeface="Calibri" panose="020F0502020204030204" pitchFamily="34" charset="0"/>
                <a:ea typeface="Times New Roman" panose="02020603050405020304" pitchFamily="18" charset="0"/>
              </a:rPr>
              <a:t>V01142 Chesapeake Va to Navy Yard </a:t>
            </a:r>
            <a:r>
              <a:rPr lang="en-US" sz="1800" b="1" dirty="0">
                <a:effectLst/>
                <a:latin typeface="Calibri" panose="020F0502020204030204" pitchFamily="34" charset="0"/>
                <a:ea typeface="Times New Roman" panose="02020603050405020304" pitchFamily="18" charset="0"/>
              </a:rPr>
              <a:t>194</a:t>
            </a:r>
            <a:r>
              <a:rPr lang="en-US" sz="1800" dirty="0">
                <a:effectLst/>
                <a:latin typeface="Calibri" panose="020F0502020204030204" pitchFamily="34" charset="0"/>
                <a:ea typeface="Times New Roman" panose="02020603050405020304" pitchFamily="18" charset="0"/>
              </a:rPr>
              <a:t> miles one way </a:t>
            </a:r>
            <a:r>
              <a:rPr lang="en-US" sz="1800" b="1" dirty="0">
                <a:effectLst/>
                <a:latin typeface="Calibri" panose="020F0502020204030204" pitchFamily="34" charset="0"/>
                <a:ea typeface="Times New Roman" panose="02020603050405020304" pitchFamily="18" charset="0"/>
              </a:rPr>
              <a:t>388</a:t>
            </a:r>
            <a:r>
              <a:rPr lang="en-US" sz="1800" dirty="0">
                <a:effectLst/>
                <a:latin typeface="Calibri" panose="020F0502020204030204" pitchFamily="34" charset="0"/>
                <a:ea typeface="Times New Roman" panose="02020603050405020304" pitchFamily="18" charset="0"/>
              </a:rPr>
              <a:t> roundtrip – goes in 12 days a month and has a roster of 16 in a 15 passenger van (not all riders commute in every day)</a:t>
            </a:r>
            <a:endParaRPr lang="en-US" sz="1800" b="1"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5000"/>
              </a:lnSpc>
              <a:spcBef>
                <a:spcPts val="0"/>
              </a:spcBef>
              <a:spcAft>
                <a:spcPts val="0"/>
              </a:spcAft>
              <a:buClrTx/>
              <a:buSzTx/>
              <a:buFont typeface="Symbol" panose="05050102010706020507" pitchFamily="18" charset="2"/>
              <a:buNone/>
              <a:tabLst/>
              <a:defRPr/>
            </a:pPr>
            <a:r>
              <a:rPr lang="en-US" sz="1800" dirty="0">
                <a:effectLst/>
                <a:latin typeface="Calibri" panose="020F0502020204030204" pitchFamily="34" charset="0"/>
                <a:ea typeface="Times New Roman" panose="02020603050405020304" pitchFamily="18" charset="0"/>
              </a:rPr>
              <a:t>V00848 Suffolk to Pentagon </a:t>
            </a:r>
            <a:r>
              <a:rPr lang="en-US" sz="1800" b="1" dirty="0">
                <a:effectLst/>
                <a:latin typeface="Calibri" panose="020F0502020204030204" pitchFamily="34" charset="0"/>
                <a:ea typeface="Times New Roman" panose="02020603050405020304" pitchFamily="18" charset="0"/>
              </a:rPr>
              <a:t>193</a:t>
            </a:r>
            <a:r>
              <a:rPr lang="en-US" sz="1800" dirty="0">
                <a:effectLst/>
                <a:latin typeface="Calibri" panose="020F0502020204030204" pitchFamily="34" charset="0"/>
                <a:ea typeface="Times New Roman" panose="02020603050405020304" pitchFamily="18" charset="0"/>
              </a:rPr>
              <a:t> miles one way </a:t>
            </a:r>
            <a:r>
              <a:rPr lang="en-US" sz="1800" b="1" dirty="0">
                <a:effectLst/>
                <a:latin typeface="Calibri" panose="020F0502020204030204" pitchFamily="34" charset="0"/>
                <a:ea typeface="Times New Roman" panose="02020603050405020304" pitchFamily="18" charset="0"/>
              </a:rPr>
              <a:t>387</a:t>
            </a:r>
            <a:r>
              <a:rPr lang="en-US" sz="1800" dirty="0">
                <a:effectLst/>
                <a:latin typeface="Calibri" panose="020F0502020204030204" pitchFamily="34" charset="0"/>
                <a:ea typeface="Times New Roman" panose="02020603050405020304" pitchFamily="18" charset="0"/>
              </a:rPr>
              <a:t> miles round trip - </a:t>
            </a:r>
            <a:r>
              <a:rPr lang="en-US" sz="1800" dirty="0">
                <a:effectLst/>
                <a:highlight>
                  <a:srgbClr val="00FFFF"/>
                </a:highlight>
                <a:latin typeface="Calibri" panose="020F0502020204030204" pitchFamily="34" charset="0"/>
                <a:ea typeface="Times New Roman" panose="02020603050405020304" pitchFamily="18" charset="0"/>
              </a:rPr>
              <a:t>This van goes in 10 days out of the month and has a roster of 8 out of 12</a:t>
            </a:r>
            <a:endParaRPr lang="en-US" sz="1800" dirty="0">
              <a:effectLst/>
              <a:latin typeface="Calibri" panose="020F0502020204030204" pitchFamily="34" charset="0"/>
              <a:ea typeface="Calibri" panose="020F0502020204030204" pitchFamily="34" charset="0"/>
            </a:endParaRPr>
          </a:p>
          <a:p>
            <a:pPr marL="0" marR="0" lvl="0" indent="0">
              <a:lnSpc>
                <a:spcPct val="105000"/>
              </a:lnSpc>
              <a:spcBef>
                <a:spcPts val="0"/>
              </a:spcBef>
              <a:spcAft>
                <a:spcPts val="800"/>
              </a:spcAft>
              <a:buFont typeface="Symbol" panose="05050102010706020507" pitchFamily="18" charset="2"/>
              <a:buNone/>
            </a:pPr>
            <a:r>
              <a:rPr lang="en-US" sz="1800" dirty="0">
                <a:effectLst/>
                <a:latin typeface="Calibri" panose="020F0502020204030204" pitchFamily="34" charset="0"/>
                <a:ea typeface="Times New Roman" panose="02020603050405020304" pitchFamily="18" charset="0"/>
              </a:rPr>
              <a:t>V00909 Hampton VA to Department of Education in DC - </a:t>
            </a:r>
            <a:r>
              <a:rPr lang="en-US" sz="1800" b="1" dirty="0">
                <a:effectLst/>
                <a:latin typeface="Calibri" panose="020F0502020204030204" pitchFamily="34" charset="0"/>
                <a:ea typeface="Times New Roman" panose="02020603050405020304" pitchFamily="18" charset="0"/>
              </a:rPr>
              <a:t>192 </a:t>
            </a:r>
            <a:r>
              <a:rPr lang="en-US" sz="1800" dirty="0">
                <a:effectLst/>
                <a:latin typeface="Calibri" panose="020F0502020204030204" pitchFamily="34" charset="0"/>
                <a:ea typeface="Times New Roman" panose="02020603050405020304" pitchFamily="18" charset="0"/>
              </a:rPr>
              <a:t>one way </a:t>
            </a:r>
            <a:r>
              <a:rPr lang="en-US" sz="1800" b="1" dirty="0">
                <a:effectLst/>
                <a:latin typeface="Calibri" panose="020F0502020204030204" pitchFamily="34" charset="0"/>
                <a:ea typeface="Times New Roman" panose="02020603050405020304" pitchFamily="18" charset="0"/>
              </a:rPr>
              <a:t>384</a:t>
            </a:r>
            <a:r>
              <a:rPr lang="en-US" sz="1800" dirty="0">
                <a:effectLst/>
                <a:latin typeface="Calibri" panose="020F0502020204030204" pitchFamily="34" charset="0"/>
                <a:ea typeface="Times New Roman" panose="02020603050405020304" pitchFamily="18" charset="0"/>
              </a:rPr>
              <a:t> miles roundtrip - </a:t>
            </a:r>
            <a:r>
              <a:rPr lang="en-US" sz="1800" dirty="0">
                <a:effectLst/>
                <a:highlight>
                  <a:srgbClr val="00FF00"/>
                </a:highlight>
                <a:latin typeface="Calibri" panose="020F0502020204030204" pitchFamily="34" charset="0"/>
                <a:ea typeface="Times New Roman" panose="02020603050405020304" pitchFamily="18" charset="0"/>
              </a:rPr>
              <a:t>this van goes in 10 days a month and has a roster of 4 out of 7</a:t>
            </a:r>
            <a:endParaRPr lang="en-US" sz="1800" dirty="0">
              <a:effectLst/>
              <a:latin typeface="Calibri" panose="020F0502020204030204" pitchFamily="34" charset="0"/>
              <a:ea typeface="Times New Roman" panose="02020603050405020304" pitchFamily="18" charset="0"/>
            </a:endParaRPr>
          </a:p>
          <a:p>
            <a:pPr marL="342900" marR="0" lvl="0" indent="-342900">
              <a:lnSpc>
                <a:spcPct val="105000"/>
              </a:lnSpc>
              <a:spcBef>
                <a:spcPts val="0"/>
              </a:spcBef>
              <a:spcAft>
                <a:spcPts val="800"/>
              </a:spcAft>
              <a:buFont typeface="Symbol" panose="05050102010706020507" pitchFamily="18" charset="2"/>
              <a:buChar char=""/>
            </a:pPr>
            <a:endParaRPr lang="en-US" sz="1800" dirty="0">
              <a:effectLst/>
              <a:latin typeface="Calibri" panose="020F0502020204030204" pitchFamily="34" charset="0"/>
              <a:ea typeface="Calibri" panose="020F0502020204030204" pitchFamily="34" charset="0"/>
            </a:endParaRPr>
          </a:p>
          <a:p>
            <a:pPr marL="0" marR="0" lvl="0" indent="0">
              <a:spcBef>
                <a:spcPts val="0"/>
              </a:spcBef>
              <a:spcAft>
                <a:spcPts val="0"/>
              </a:spcAft>
              <a:buFont typeface="+mj-lt"/>
              <a:buNone/>
              <a:tabLst>
                <a:tab pos="457200" algn="l"/>
              </a:tabLst>
            </a:pPr>
            <a:r>
              <a:rPr lang="en-US" sz="1800" b="1" dirty="0">
                <a:effectLst/>
                <a:latin typeface="Calibri" panose="020F0502020204030204" pitchFamily="34" charset="0"/>
                <a:ea typeface="Times New Roman" panose="02020603050405020304" pitchFamily="18" charset="0"/>
              </a:rPr>
              <a:t>Shortest vanpool trip</a:t>
            </a:r>
          </a:p>
          <a:p>
            <a:pPr marL="0" marR="0" lvl="0" indent="0" algn="l" defTabSz="914400" rtl="0" eaLnBrk="1" fontAlgn="auto" latinLnBrk="0" hangingPunct="1">
              <a:lnSpc>
                <a:spcPct val="100000"/>
              </a:lnSpc>
              <a:spcBef>
                <a:spcPts val="0"/>
              </a:spcBef>
              <a:spcAft>
                <a:spcPts val="0"/>
              </a:spcAft>
              <a:buClrTx/>
              <a:buSzTx/>
              <a:buFont typeface="+mj-lt"/>
              <a:buNone/>
              <a:tabLst>
                <a:tab pos="457200" algn="l"/>
              </a:tabLst>
              <a:defRPr/>
            </a:pPr>
            <a:r>
              <a:rPr lang="en-US" sz="1800" dirty="0">
                <a:effectLst/>
                <a:latin typeface="Calibri" panose="020F0502020204030204" pitchFamily="34" charset="0"/>
                <a:ea typeface="Times New Roman" panose="02020603050405020304" pitchFamily="18" charset="0"/>
              </a:rPr>
              <a:t>V00954 - ALT - Woodbridge-Ft. Belvoir </a:t>
            </a:r>
            <a:r>
              <a:rPr lang="en-US" sz="1800" b="1" dirty="0">
                <a:effectLst/>
                <a:latin typeface="Calibri" panose="020F0502020204030204" pitchFamily="34" charset="0"/>
                <a:ea typeface="Times New Roman" panose="02020603050405020304" pitchFamily="18" charset="0"/>
              </a:rPr>
              <a:t>12</a:t>
            </a:r>
            <a:r>
              <a:rPr lang="en-US" sz="1800" dirty="0">
                <a:effectLst/>
                <a:latin typeface="Calibri" panose="020F0502020204030204" pitchFamily="34" charset="0"/>
                <a:ea typeface="Times New Roman" panose="02020603050405020304" pitchFamily="18" charset="0"/>
              </a:rPr>
              <a:t> miles one way </a:t>
            </a:r>
            <a:r>
              <a:rPr lang="en-US" sz="1800" b="1" dirty="0">
                <a:effectLst/>
                <a:latin typeface="Calibri" panose="020F0502020204030204" pitchFamily="34" charset="0"/>
                <a:ea typeface="Times New Roman" panose="02020603050405020304" pitchFamily="18" charset="0"/>
              </a:rPr>
              <a:t>24</a:t>
            </a:r>
            <a:r>
              <a:rPr lang="en-US" sz="1800" dirty="0">
                <a:effectLst/>
                <a:latin typeface="Calibri" panose="020F0502020204030204" pitchFamily="34" charset="0"/>
                <a:ea typeface="Times New Roman" panose="02020603050405020304" pitchFamily="18" charset="0"/>
              </a:rPr>
              <a:t> miles roundtrip - </a:t>
            </a:r>
            <a:r>
              <a:rPr lang="en-US" sz="1800" dirty="0">
                <a:effectLst/>
                <a:highlight>
                  <a:srgbClr val="00FFFF"/>
                </a:highlight>
                <a:latin typeface="Calibri" panose="020F0502020204030204" pitchFamily="34" charset="0"/>
                <a:ea typeface="Times New Roman" panose="02020603050405020304" pitchFamily="18" charset="0"/>
              </a:rPr>
              <a:t>This van goes in 18 days out of the month and has a roster of 4 out of 7</a:t>
            </a:r>
            <a:endParaRPr lang="en-US" sz="1800" dirty="0">
              <a:effectLst/>
              <a:latin typeface="Calibri" panose="020F0502020204030204" pitchFamily="34" charset="0"/>
              <a:ea typeface="Calibri" panose="020F0502020204030204" pitchFamily="34" charset="0"/>
            </a:endParaRPr>
          </a:p>
          <a:p>
            <a:pPr marL="0" marR="0" lvl="0" indent="0">
              <a:spcBef>
                <a:spcPts val="0"/>
              </a:spcBef>
              <a:spcAft>
                <a:spcPts val="0"/>
              </a:spcAft>
              <a:buFont typeface="+mj-lt"/>
              <a:buNone/>
              <a:tabLst>
                <a:tab pos="457200" algn="l"/>
              </a:tabLst>
            </a:pPr>
            <a:r>
              <a:rPr lang="en-US" sz="1800" dirty="0">
                <a:effectLst/>
                <a:latin typeface="Calibri" panose="020F0502020204030204" pitchFamily="34" charset="0"/>
                <a:ea typeface="Times New Roman" panose="02020603050405020304" pitchFamily="18" charset="0"/>
              </a:rPr>
              <a:t>V00692 - ENT - Manassas-GMU Fairfax </a:t>
            </a:r>
            <a:r>
              <a:rPr lang="en-US" sz="1800" b="1" dirty="0">
                <a:effectLst/>
                <a:latin typeface="Calibri" panose="020F0502020204030204" pitchFamily="34" charset="0"/>
                <a:ea typeface="Times New Roman" panose="02020603050405020304" pitchFamily="18" charset="0"/>
              </a:rPr>
              <a:t>16</a:t>
            </a:r>
            <a:r>
              <a:rPr lang="en-US" sz="1800" dirty="0">
                <a:effectLst/>
                <a:latin typeface="Calibri" panose="020F0502020204030204" pitchFamily="34" charset="0"/>
                <a:ea typeface="Times New Roman" panose="02020603050405020304" pitchFamily="18" charset="0"/>
              </a:rPr>
              <a:t> miles one way </a:t>
            </a:r>
            <a:r>
              <a:rPr lang="en-US" sz="1800" b="1" dirty="0">
                <a:effectLst/>
                <a:latin typeface="Calibri" panose="020F0502020204030204" pitchFamily="34" charset="0"/>
                <a:ea typeface="Times New Roman" panose="02020603050405020304" pitchFamily="18" charset="0"/>
              </a:rPr>
              <a:t>32</a:t>
            </a:r>
            <a:r>
              <a:rPr lang="en-US" sz="1800" dirty="0">
                <a:effectLst/>
                <a:latin typeface="Calibri" panose="020F0502020204030204" pitchFamily="34" charset="0"/>
                <a:ea typeface="Times New Roman" panose="02020603050405020304" pitchFamily="18" charset="0"/>
              </a:rPr>
              <a:t> miles roundtrip - </a:t>
            </a:r>
            <a:r>
              <a:rPr lang="en-US" sz="1800" dirty="0">
                <a:effectLst/>
                <a:highlight>
                  <a:srgbClr val="00FF00"/>
                </a:highlight>
                <a:latin typeface="Calibri" panose="020F0502020204030204" pitchFamily="34" charset="0"/>
                <a:ea typeface="Times New Roman" panose="02020603050405020304" pitchFamily="18" charset="0"/>
              </a:rPr>
              <a:t>this van goes in 5 days a week and has a roster of 4 out of 7</a:t>
            </a:r>
            <a:endParaRPr lang="en-US" sz="16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5000"/>
              </a:lnSpc>
              <a:spcBef>
                <a:spcPts val="0"/>
              </a:spcBef>
              <a:spcAft>
                <a:spcPts val="800"/>
              </a:spcAft>
              <a:buClrTx/>
              <a:buSzTx/>
              <a:buFont typeface="Symbol" panose="05050102010706020507" pitchFamily="18" charset="2"/>
              <a:buNone/>
              <a:tabLst/>
              <a:defRPr/>
            </a:pPr>
            <a:r>
              <a:rPr lang="en-US" sz="1800" dirty="0">
                <a:effectLst/>
                <a:latin typeface="Calibri" panose="020F0502020204030204" pitchFamily="34" charset="0"/>
                <a:ea typeface="Times New Roman" panose="02020603050405020304" pitchFamily="18" charset="0"/>
              </a:rPr>
              <a:t>V00746 - ALT - Dumfries-Ft. Belvoir </a:t>
            </a:r>
            <a:r>
              <a:rPr lang="en-US" sz="1800" b="1" dirty="0">
                <a:effectLst/>
                <a:latin typeface="Calibri" panose="020F0502020204030204" pitchFamily="34" charset="0"/>
                <a:ea typeface="Times New Roman" panose="02020603050405020304" pitchFamily="18" charset="0"/>
              </a:rPr>
              <a:t>16</a:t>
            </a:r>
            <a:r>
              <a:rPr lang="en-US" sz="1800" dirty="0">
                <a:effectLst/>
                <a:latin typeface="Calibri" panose="020F0502020204030204" pitchFamily="34" charset="0"/>
                <a:ea typeface="Times New Roman" panose="02020603050405020304" pitchFamily="18" charset="0"/>
              </a:rPr>
              <a:t> miles one way </a:t>
            </a:r>
            <a:r>
              <a:rPr lang="en-US" sz="1800" b="1" dirty="0">
                <a:effectLst/>
                <a:latin typeface="Calibri" panose="020F0502020204030204" pitchFamily="34" charset="0"/>
                <a:ea typeface="Times New Roman" panose="02020603050405020304" pitchFamily="18" charset="0"/>
              </a:rPr>
              <a:t>32</a:t>
            </a:r>
            <a:r>
              <a:rPr lang="en-US" sz="1800" dirty="0">
                <a:effectLst/>
                <a:latin typeface="Calibri" panose="020F0502020204030204" pitchFamily="34" charset="0"/>
                <a:ea typeface="Times New Roman" panose="02020603050405020304" pitchFamily="18" charset="0"/>
              </a:rPr>
              <a:t> miles roundtrip - </a:t>
            </a:r>
            <a:r>
              <a:rPr lang="en-US" sz="1800" dirty="0">
                <a:effectLst/>
                <a:highlight>
                  <a:srgbClr val="00FFFF"/>
                </a:highlight>
                <a:latin typeface="Calibri" panose="020F0502020204030204" pitchFamily="34" charset="0"/>
                <a:ea typeface="Times New Roman" panose="02020603050405020304" pitchFamily="18" charset="0"/>
              </a:rPr>
              <a:t>This van goes in 15 day out of the month and has a roster of 5 out of 8.</a:t>
            </a:r>
            <a:endParaRPr lang="en-US" sz="1800" dirty="0">
              <a:effectLst/>
              <a:latin typeface="Calibri" panose="020F0502020204030204" pitchFamily="34" charset="0"/>
              <a:ea typeface="Times New Roman" panose="02020603050405020304" pitchFamily="18" charset="0"/>
            </a:endParaRPr>
          </a:p>
          <a:p>
            <a:pPr marL="0" marR="0" lvl="0" indent="0">
              <a:lnSpc>
                <a:spcPct val="105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5000"/>
              </a:lnSpc>
              <a:spcBef>
                <a:spcPts val="0"/>
              </a:spcBef>
              <a:spcAft>
                <a:spcPts val="800"/>
              </a:spcAft>
              <a:buClrTx/>
              <a:buSzTx/>
              <a:buFont typeface="Symbol" panose="05050102010706020507" pitchFamily="18" charset="2"/>
              <a:buNone/>
              <a:tabLst/>
              <a:defRPr/>
            </a:pPr>
            <a:endParaRPr lang="en-US" sz="2400" b="1" dirty="0">
              <a:effectLst/>
              <a:highlight>
                <a:srgbClr val="00FF00"/>
              </a:highlight>
              <a:latin typeface="Calibri" panose="020F0502020204030204" pitchFamily="34" charset="0"/>
              <a:ea typeface="Calibri" panose="020F0502020204030204" pitchFamily="34" charset="0"/>
            </a:endParaRPr>
          </a:p>
          <a:p>
            <a:pPr marL="0" marR="0" lvl="0" indent="0">
              <a:lnSpc>
                <a:spcPct val="105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endParaRPr>
          </a:p>
          <a:p>
            <a:pPr marL="0" marR="0" lvl="0" indent="0">
              <a:lnSpc>
                <a:spcPct val="105000"/>
              </a:lnSpc>
              <a:spcBef>
                <a:spcPts val="0"/>
              </a:spcBef>
              <a:spcAft>
                <a:spcPts val="0"/>
              </a:spcAft>
              <a:buFont typeface="+mj-lt"/>
              <a:buNone/>
              <a:tabLst>
                <a:tab pos="457200" algn="l"/>
              </a:tabLst>
            </a:pPr>
            <a:r>
              <a:rPr lang="en-US" sz="1800" b="1" dirty="0">
                <a:effectLst/>
                <a:latin typeface="Calibri" panose="020F0502020204030204" pitchFamily="34" charset="0"/>
                <a:ea typeface="Times New Roman" panose="02020603050405020304" pitchFamily="18" charset="0"/>
              </a:rPr>
              <a:t>Average number of miles that the vans in the program travel:</a:t>
            </a:r>
          </a:p>
          <a:p>
            <a:pPr marL="0" marR="0" lvl="0" indent="0">
              <a:lnSpc>
                <a:spcPct val="105000"/>
              </a:lnSpc>
              <a:spcBef>
                <a:spcPts val="0"/>
              </a:spcBef>
              <a:spcAft>
                <a:spcPts val="0"/>
              </a:spcAft>
              <a:buFont typeface="Symbol" panose="05050102010706020507" pitchFamily="18" charset="2"/>
              <a:buNone/>
            </a:pPr>
            <a:r>
              <a:rPr lang="en-US" sz="1800" dirty="0">
                <a:effectLst/>
                <a:latin typeface="Calibri" panose="020F0502020204030204" pitchFamily="34" charset="0"/>
                <a:ea typeface="Times New Roman" panose="02020603050405020304" pitchFamily="18" charset="0"/>
              </a:rPr>
              <a:t>Yearly average of Revenue miles from FY14 – FY22 - </a:t>
            </a:r>
            <a:r>
              <a:rPr lang="en-US" sz="1800" b="1" dirty="0">
                <a:effectLst/>
                <a:latin typeface="Calibri" panose="020F0502020204030204" pitchFamily="34" charset="0"/>
                <a:ea typeface="Times New Roman" panose="02020603050405020304" pitchFamily="18" charset="0"/>
              </a:rPr>
              <a:t>8,402,382</a:t>
            </a:r>
          </a:p>
          <a:p>
            <a:pPr marL="0" marR="0" lvl="0" indent="0">
              <a:lnSpc>
                <a:spcPct val="105000"/>
              </a:lnSpc>
              <a:spcBef>
                <a:spcPts val="0"/>
              </a:spcBef>
              <a:spcAft>
                <a:spcPts val="0"/>
              </a:spcAft>
              <a:buFont typeface="Symbol" panose="05050102010706020507" pitchFamily="18" charset="2"/>
              <a:buNone/>
            </a:pPr>
            <a:r>
              <a:rPr lang="en-US" sz="1800" dirty="0">
                <a:effectLst/>
                <a:latin typeface="Calibri" panose="020F0502020204030204" pitchFamily="34" charset="0"/>
                <a:ea typeface="Times New Roman" panose="02020603050405020304" pitchFamily="18" charset="0"/>
              </a:rPr>
              <a:t>Total number of Revenue miles - </a:t>
            </a:r>
            <a:r>
              <a:rPr lang="en-US" sz="1800" b="1" dirty="0">
                <a:effectLst/>
                <a:latin typeface="Calibri" panose="020F0502020204030204" pitchFamily="34" charset="0"/>
                <a:ea typeface="Times New Roman" panose="02020603050405020304" pitchFamily="18" charset="0"/>
              </a:rPr>
              <a:t>75,621,446</a:t>
            </a:r>
          </a:p>
          <a:p>
            <a:pPr marL="0" marR="0" lvl="0" indent="0">
              <a:lnSpc>
                <a:spcPct val="105000"/>
              </a:lnSpc>
              <a:spcBef>
                <a:spcPts val="0"/>
              </a:spcBef>
              <a:spcAft>
                <a:spcPts val="0"/>
              </a:spcAft>
              <a:buFont typeface="+mj-lt"/>
              <a:buNone/>
              <a:tabLst>
                <a:tab pos="457200" algn="l"/>
              </a:tabLst>
            </a:pPr>
            <a:r>
              <a:rPr lang="en-US" sz="1800" dirty="0">
                <a:effectLst/>
                <a:latin typeface="Calibri" panose="020F0502020204030204" pitchFamily="34" charset="0"/>
                <a:ea typeface="Times New Roman" panose="02020603050405020304" pitchFamily="18" charset="0"/>
              </a:rPr>
              <a:t>    </a:t>
            </a:r>
          </a:p>
          <a:p>
            <a:pPr marL="342900" marR="0" lvl="0" indent="-342900">
              <a:lnSpc>
                <a:spcPct val="105000"/>
              </a:lnSpc>
              <a:spcBef>
                <a:spcPts val="0"/>
              </a:spcBef>
              <a:spcAft>
                <a:spcPts val="800"/>
              </a:spcAft>
              <a:buFont typeface="Symbol" panose="05050102010706020507" pitchFamily="18" charset="2"/>
              <a:buChar char=""/>
            </a:pPr>
            <a:endParaRPr lang="en-US" sz="1800" dirty="0">
              <a:effectLst/>
              <a:latin typeface="Calibri" panose="020F0502020204030204" pitchFamily="34" charset="0"/>
              <a:ea typeface="Calibri" panose="020F0502020204030204" pitchFamily="34" charset="0"/>
            </a:endParaRPr>
          </a:p>
          <a:p>
            <a:pPr marL="342900" marR="0" lvl="0" indent="-342900">
              <a:lnSpc>
                <a:spcPct val="105000"/>
              </a:lnSpc>
              <a:spcBef>
                <a:spcPts val="0"/>
              </a:spcBef>
              <a:spcAft>
                <a:spcPts val="800"/>
              </a:spcAft>
              <a:buFont typeface="Symbol" panose="05050102010706020507" pitchFamily="18" charset="2"/>
              <a:buChar char=""/>
            </a:pPr>
            <a:endParaRPr lang="en-US" sz="1800" dirty="0">
              <a:effectLst/>
              <a:latin typeface="Calibri" panose="020F0502020204030204" pitchFamily="34" charset="0"/>
              <a:ea typeface="Calibri" panose="020F0502020204030204" pitchFamily="34" charset="0"/>
            </a:endParaRPr>
          </a:p>
          <a:p>
            <a:pPr marL="0" marR="0" lvl="0" indent="0">
              <a:lnSpc>
                <a:spcPct val="105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endParaRPr>
          </a:p>
          <a:p>
            <a:pPr marL="742950" marR="0" lvl="1" indent="-285750">
              <a:lnSpc>
                <a:spcPct val="105000"/>
              </a:lnSpc>
              <a:spcBef>
                <a:spcPts val="0"/>
              </a:spcBef>
              <a:spcAft>
                <a:spcPts val="800"/>
              </a:spcAft>
              <a:buFont typeface="Courier New" panose="02070309020205020404" pitchFamily="49" charset="0"/>
              <a:buChar char="o"/>
            </a:pPr>
            <a:endParaRPr lang="en-US" sz="1200" dirty="0">
              <a:effectLst/>
              <a:highlight>
                <a:srgbClr val="00FFFF"/>
              </a:highlight>
              <a:latin typeface="Calibri" panose="020F0502020204030204" pitchFamily="34" charset="0"/>
              <a:ea typeface="Calibri" panose="020F0502020204030204" pitchFamily="34" charset="0"/>
            </a:endParaRPr>
          </a:p>
          <a:p>
            <a:pPr marL="742950" marR="0" lvl="1" indent="-285750">
              <a:lnSpc>
                <a:spcPct val="105000"/>
              </a:lnSpc>
              <a:spcBef>
                <a:spcPts val="0"/>
              </a:spcBef>
              <a:spcAft>
                <a:spcPts val="800"/>
              </a:spcAft>
              <a:buFont typeface="Courier New" panose="02070309020205020404" pitchFamily="49" charset="0"/>
              <a:buChar char="o"/>
            </a:pPr>
            <a:endParaRPr lang="en-US" sz="1100" dirty="0">
              <a:effectLst/>
              <a:latin typeface="Calibri" panose="020F0502020204030204" pitchFamily="34" charset="0"/>
              <a:ea typeface="Calibri" panose="020F0502020204030204" pitchFamily="34" charset="0"/>
            </a:endParaRPr>
          </a:p>
          <a:p>
            <a:pPr marL="0" marR="0" lvl="0" indent="0">
              <a:lnSpc>
                <a:spcPct val="105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10"/>
          </p:nvPr>
        </p:nvSpPr>
        <p:spPr/>
        <p:txBody>
          <a:bodyPr/>
          <a:lstStyle/>
          <a:p>
            <a:fld id="{8FB1D0E8-C70B-49D9-92B6-45794A338705}" type="slidenum">
              <a:rPr lang="en-US" smtClean="0"/>
              <a:t>6</a:t>
            </a:fld>
            <a:endParaRPr lang="en-US"/>
          </a:p>
        </p:txBody>
      </p:sp>
    </p:spTree>
    <p:extLst>
      <p:ext uri="{BB962C8B-B14F-4D97-AF65-F5344CB8AC3E}">
        <p14:creationId xmlns:p14="http://schemas.microsoft.com/office/powerpoint/2010/main" val="1858151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8FB1D0E8-C70B-49D9-92B6-45794A338705}" type="slidenum">
              <a:rPr lang="en-US" smtClean="0"/>
              <a:t>7</a:t>
            </a:fld>
            <a:endParaRPr lang="en-US"/>
          </a:p>
        </p:txBody>
      </p:sp>
    </p:spTree>
    <p:extLst>
      <p:ext uri="{BB962C8B-B14F-4D97-AF65-F5344CB8AC3E}">
        <p14:creationId xmlns:p14="http://schemas.microsoft.com/office/powerpoint/2010/main" val="1162555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49905FB-52E7-4ACD-BC80-7CC08EC6A5A9}"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FD2C4-C4D5-4F15-9A52-FCC92BEACFFA}" type="slidenum">
              <a:rPr lang="en-US" smtClean="0"/>
              <a:t>‹#›</a:t>
            </a:fld>
            <a:endParaRPr lang="en-US"/>
          </a:p>
        </p:txBody>
      </p:sp>
    </p:spTree>
    <p:extLst>
      <p:ext uri="{BB962C8B-B14F-4D97-AF65-F5344CB8AC3E}">
        <p14:creationId xmlns:p14="http://schemas.microsoft.com/office/powerpoint/2010/main" val="358179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9905FB-52E7-4ACD-BC80-7CC08EC6A5A9}"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FD2C4-C4D5-4F15-9A52-FCC92BEACFFA}" type="slidenum">
              <a:rPr lang="en-US" smtClean="0"/>
              <a:t>‹#›</a:t>
            </a:fld>
            <a:endParaRPr lang="en-US"/>
          </a:p>
        </p:txBody>
      </p:sp>
    </p:spTree>
    <p:extLst>
      <p:ext uri="{BB962C8B-B14F-4D97-AF65-F5344CB8AC3E}">
        <p14:creationId xmlns:p14="http://schemas.microsoft.com/office/powerpoint/2010/main" val="2320772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9905FB-52E7-4ACD-BC80-7CC08EC6A5A9}"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FD2C4-C4D5-4F15-9A52-FCC92BEACFFA}" type="slidenum">
              <a:rPr lang="en-US" smtClean="0"/>
              <a:t>‹#›</a:t>
            </a:fld>
            <a:endParaRPr lang="en-US"/>
          </a:p>
        </p:txBody>
      </p:sp>
    </p:spTree>
    <p:extLst>
      <p:ext uri="{BB962C8B-B14F-4D97-AF65-F5344CB8AC3E}">
        <p14:creationId xmlns:p14="http://schemas.microsoft.com/office/powerpoint/2010/main" val="2441170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9905FB-52E7-4ACD-BC80-7CC08EC6A5A9}"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FD2C4-C4D5-4F15-9A52-FCC92BEACFFA}" type="slidenum">
              <a:rPr lang="en-US" smtClean="0"/>
              <a:t>‹#›</a:t>
            </a:fld>
            <a:endParaRPr lang="en-US"/>
          </a:p>
        </p:txBody>
      </p:sp>
    </p:spTree>
    <p:extLst>
      <p:ext uri="{BB962C8B-B14F-4D97-AF65-F5344CB8AC3E}">
        <p14:creationId xmlns:p14="http://schemas.microsoft.com/office/powerpoint/2010/main" val="609589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9905FB-52E7-4ACD-BC80-7CC08EC6A5A9}"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FD2C4-C4D5-4F15-9A52-FCC92BEACFFA}" type="slidenum">
              <a:rPr lang="en-US" smtClean="0"/>
              <a:t>‹#›</a:t>
            </a:fld>
            <a:endParaRPr lang="en-US"/>
          </a:p>
        </p:txBody>
      </p:sp>
    </p:spTree>
    <p:extLst>
      <p:ext uri="{BB962C8B-B14F-4D97-AF65-F5344CB8AC3E}">
        <p14:creationId xmlns:p14="http://schemas.microsoft.com/office/powerpoint/2010/main" val="12255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49905FB-52E7-4ACD-BC80-7CC08EC6A5A9}" type="datetimeFigureOut">
              <a:rPr lang="en-US" smtClean="0"/>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DFD2C4-C4D5-4F15-9A52-FCC92BEACFFA}" type="slidenum">
              <a:rPr lang="en-US" smtClean="0"/>
              <a:t>‹#›</a:t>
            </a:fld>
            <a:endParaRPr lang="en-US"/>
          </a:p>
        </p:txBody>
      </p:sp>
    </p:spTree>
    <p:extLst>
      <p:ext uri="{BB962C8B-B14F-4D97-AF65-F5344CB8AC3E}">
        <p14:creationId xmlns:p14="http://schemas.microsoft.com/office/powerpoint/2010/main" val="3236894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90"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90" y="2505076"/>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6"/>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49905FB-52E7-4ACD-BC80-7CC08EC6A5A9}" type="datetimeFigureOut">
              <a:rPr lang="en-US" smtClean="0"/>
              <a:t>5/23/2023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DFD2C4-C4D5-4F15-9A52-FCC92BEACFFA}" type="slidenum">
              <a:rPr lang="en-US" smtClean="0"/>
              <a:t>‹#›</a:t>
            </a:fld>
            <a:endParaRPr lang="en-US"/>
          </a:p>
        </p:txBody>
      </p:sp>
    </p:spTree>
    <p:extLst>
      <p:ext uri="{BB962C8B-B14F-4D97-AF65-F5344CB8AC3E}">
        <p14:creationId xmlns:p14="http://schemas.microsoft.com/office/powerpoint/2010/main" val="1072556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49905FB-52E7-4ACD-BC80-7CC08EC6A5A9}" type="datetimeFigureOut">
              <a:rPr lang="en-US" smtClean="0"/>
              <a:t>5/23/2023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DFD2C4-C4D5-4F15-9A52-FCC92BEACFFA}" type="slidenum">
              <a:rPr lang="en-US" smtClean="0"/>
              <a:t>‹#›</a:t>
            </a:fld>
            <a:endParaRPr lang="en-US"/>
          </a:p>
        </p:txBody>
      </p:sp>
    </p:spTree>
    <p:extLst>
      <p:ext uri="{BB962C8B-B14F-4D97-AF65-F5344CB8AC3E}">
        <p14:creationId xmlns:p14="http://schemas.microsoft.com/office/powerpoint/2010/main" val="1716260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9905FB-52E7-4ACD-BC80-7CC08EC6A5A9}" type="datetimeFigureOut">
              <a:rPr lang="en-US" smtClean="0"/>
              <a:t>5/23/2023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DFD2C4-C4D5-4F15-9A52-FCC92BEACFFA}" type="slidenum">
              <a:rPr lang="en-US" smtClean="0"/>
              <a:t>‹#›</a:t>
            </a:fld>
            <a:endParaRPr lang="en-US"/>
          </a:p>
        </p:txBody>
      </p:sp>
    </p:spTree>
    <p:extLst>
      <p:ext uri="{BB962C8B-B14F-4D97-AF65-F5344CB8AC3E}">
        <p14:creationId xmlns:p14="http://schemas.microsoft.com/office/powerpoint/2010/main" val="3985910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49905FB-52E7-4ACD-BC80-7CC08EC6A5A9}" type="datetimeFigureOut">
              <a:rPr lang="en-US" smtClean="0"/>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DFD2C4-C4D5-4F15-9A52-FCC92BEACFFA}" type="slidenum">
              <a:rPr lang="en-US" smtClean="0"/>
              <a:t>‹#›</a:t>
            </a:fld>
            <a:endParaRPr lang="en-US"/>
          </a:p>
        </p:txBody>
      </p:sp>
    </p:spTree>
    <p:extLst>
      <p:ext uri="{BB962C8B-B14F-4D97-AF65-F5344CB8AC3E}">
        <p14:creationId xmlns:p14="http://schemas.microsoft.com/office/powerpoint/2010/main" val="1082362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49905FB-52E7-4ACD-BC80-7CC08EC6A5A9}" type="datetimeFigureOut">
              <a:rPr lang="en-US" smtClean="0"/>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DFD2C4-C4D5-4F15-9A52-FCC92BEACFFA}" type="slidenum">
              <a:rPr lang="en-US" smtClean="0"/>
              <a:t>‹#›</a:t>
            </a:fld>
            <a:endParaRPr lang="en-US"/>
          </a:p>
        </p:txBody>
      </p:sp>
    </p:spTree>
    <p:extLst>
      <p:ext uri="{BB962C8B-B14F-4D97-AF65-F5344CB8AC3E}">
        <p14:creationId xmlns:p14="http://schemas.microsoft.com/office/powerpoint/2010/main" val="2870048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3"/>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9905FB-52E7-4ACD-BC80-7CC08EC6A5A9}" type="datetimeFigureOut">
              <a:rPr lang="en-US" smtClean="0"/>
              <a:t>5/23/2023</a:t>
            </a:fld>
            <a:endParaRPr lang="en-US"/>
          </a:p>
        </p:txBody>
      </p:sp>
      <p:sp>
        <p:nvSpPr>
          <p:cNvPr id="5" name="Footer Placeholder 4"/>
          <p:cNvSpPr>
            <a:spLocks noGrp="1"/>
          </p:cNvSpPr>
          <p:nvPr>
            <p:ph type="ftr" sz="quarter" idx="3"/>
          </p:nvPr>
        </p:nvSpPr>
        <p:spPr>
          <a:xfrm>
            <a:off x="4038600" y="6356353"/>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3"/>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FD2C4-C4D5-4F15-9A52-FCC92BEACFFA}" type="slidenum">
              <a:rPr lang="en-US" smtClean="0"/>
              <a:t>‹#›</a:t>
            </a:fld>
            <a:endParaRPr lang="en-US"/>
          </a:p>
        </p:txBody>
      </p:sp>
    </p:spTree>
    <p:extLst>
      <p:ext uri="{BB962C8B-B14F-4D97-AF65-F5344CB8AC3E}">
        <p14:creationId xmlns:p14="http://schemas.microsoft.com/office/powerpoint/2010/main" val="2929406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hmorello@omnirid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hyperlink" Target="mailto:hmorello@omnirid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1919" y="852823"/>
            <a:ext cx="5038843" cy="1376683"/>
          </a:xfrm>
          <a:prstGeom prst="rect">
            <a:avLst/>
          </a:prstGeom>
        </p:spPr>
      </p:pic>
      <p:sp>
        <p:nvSpPr>
          <p:cNvPr id="6" name="TextBox 5"/>
          <p:cNvSpPr txBox="1"/>
          <p:nvPr/>
        </p:nvSpPr>
        <p:spPr>
          <a:xfrm>
            <a:off x="1278986" y="2400300"/>
            <a:ext cx="7852135" cy="2369880"/>
          </a:xfrm>
          <a:prstGeom prst="rect">
            <a:avLst/>
          </a:prstGeom>
          <a:noFill/>
        </p:spPr>
        <p:txBody>
          <a:bodyPr wrap="square" rtlCol="0">
            <a:spAutoFit/>
          </a:bodyPr>
          <a:lstStyle/>
          <a:p>
            <a:r>
              <a:rPr lang="en-US" sz="4000" b="1" dirty="0"/>
              <a:t>VTA Conference – May 24, 2023</a:t>
            </a:r>
            <a:endParaRPr lang="en-US" sz="4000" i="1" dirty="0"/>
          </a:p>
          <a:p>
            <a:r>
              <a:rPr lang="en-US" sz="3600" b="1" dirty="0">
                <a:solidFill>
                  <a:srgbClr val="0070C0"/>
                </a:solidFill>
              </a:rPr>
              <a:t>Holly Morello</a:t>
            </a:r>
          </a:p>
          <a:p>
            <a:r>
              <a:rPr lang="en-US" sz="3600" b="1" dirty="0">
                <a:solidFill>
                  <a:srgbClr val="0070C0"/>
                </a:solidFill>
              </a:rPr>
              <a:t>TDM Program Manager @OmniRide</a:t>
            </a:r>
          </a:p>
          <a:p>
            <a:r>
              <a:rPr lang="en-US" sz="3600" b="1" dirty="0">
                <a:solidFill>
                  <a:srgbClr val="0070C0"/>
                </a:solidFill>
                <a:hlinkClick r:id="rId4"/>
              </a:rPr>
              <a:t>hmorello@omniride.com</a:t>
            </a:r>
            <a:r>
              <a:rPr lang="en-US" sz="3600" b="1" dirty="0">
                <a:solidFill>
                  <a:srgbClr val="0070C0"/>
                </a:solidFill>
              </a:rPr>
              <a:t>/703-580-6130</a:t>
            </a:r>
            <a:endParaRPr lang="en-US" sz="3200" b="1" dirty="0">
              <a:solidFill>
                <a:srgbClr val="0070C0"/>
              </a:solidFill>
            </a:endParaRPr>
          </a:p>
        </p:txBody>
      </p:sp>
      <p:sp>
        <p:nvSpPr>
          <p:cNvPr id="7" name="Rectangle 6"/>
          <p:cNvSpPr/>
          <p:nvPr/>
        </p:nvSpPr>
        <p:spPr>
          <a:xfrm>
            <a:off x="708660" y="852822"/>
            <a:ext cx="90428" cy="1547479"/>
          </a:xfrm>
          <a:prstGeom prst="rect">
            <a:avLst/>
          </a:prstGeom>
          <a:solidFill>
            <a:srgbClr val="85C14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8" name="Rectangle 7"/>
          <p:cNvSpPr/>
          <p:nvPr/>
        </p:nvSpPr>
        <p:spPr>
          <a:xfrm>
            <a:off x="708660" y="2351425"/>
            <a:ext cx="90428" cy="1229977"/>
          </a:xfrm>
          <a:prstGeom prst="rect">
            <a:avLst/>
          </a:prstGeom>
          <a:solidFill>
            <a:srgbClr val="0066B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4115004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0070C0"/>
                </a:solidFill>
                <a:latin typeface="+mn-lt"/>
              </a:rPr>
              <a:t>OmniRide and TDM:</a:t>
            </a:r>
            <a:br>
              <a:rPr lang="en-US" sz="4800" b="1" dirty="0">
                <a:solidFill>
                  <a:srgbClr val="0070C0"/>
                </a:solidFill>
                <a:latin typeface="+mn-lt"/>
              </a:rPr>
            </a:br>
            <a:r>
              <a:rPr lang="en-US" sz="2700" b="1" i="1" dirty="0">
                <a:solidFill>
                  <a:srgbClr val="0070C0"/>
                </a:solidFill>
                <a:latin typeface="+mn-lt"/>
              </a:rPr>
              <a:t>It’s all about keeping vans on the road</a:t>
            </a:r>
          </a:p>
        </p:txBody>
      </p:sp>
      <p:sp>
        <p:nvSpPr>
          <p:cNvPr id="3" name="Content Placeholder 2"/>
          <p:cNvSpPr>
            <a:spLocks noGrp="1"/>
          </p:cNvSpPr>
          <p:nvPr>
            <p:ph sz="half" idx="1"/>
          </p:nvPr>
        </p:nvSpPr>
        <p:spPr/>
        <p:txBody>
          <a:bodyPr>
            <a:normAutofit fontScale="70000" lnSpcReduction="20000"/>
          </a:bodyPr>
          <a:lstStyle/>
          <a:p>
            <a:r>
              <a:rPr lang="en-US" sz="3500" dirty="0"/>
              <a:t>Rideshare Program – </a:t>
            </a:r>
            <a:r>
              <a:rPr lang="en-US" sz="3500" i="1" dirty="0"/>
              <a:t>DRPT grant funded program </a:t>
            </a:r>
          </a:p>
          <a:p>
            <a:pPr lvl="1"/>
            <a:r>
              <a:rPr lang="en-US" sz="3500" dirty="0"/>
              <a:t>For Commuters and Vanpool providers</a:t>
            </a:r>
          </a:p>
          <a:p>
            <a:pPr lvl="1"/>
            <a:r>
              <a:rPr lang="en-US" sz="3500" b="1" dirty="0"/>
              <a:t>FREE</a:t>
            </a:r>
            <a:r>
              <a:rPr lang="en-US" sz="3500" dirty="0"/>
              <a:t> Service for Prince William County residents</a:t>
            </a:r>
          </a:p>
          <a:p>
            <a:pPr lvl="1"/>
            <a:r>
              <a:rPr lang="en-US" sz="3500" dirty="0"/>
              <a:t>Ridematch requests received via:</a:t>
            </a:r>
          </a:p>
          <a:p>
            <a:pPr lvl="2"/>
            <a:r>
              <a:rPr lang="en-US" sz="3100" dirty="0"/>
              <a:t>Commuter Connections website</a:t>
            </a:r>
          </a:p>
          <a:p>
            <a:pPr lvl="2"/>
            <a:r>
              <a:rPr lang="en-US" sz="3100" dirty="0"/>
              <a:t>OmniRide website</a:t>
            </a:r>
          </a:p>
          <a:p>
            <a:pPr lvl="1"/>
            <a:r>
              <a:rPr lang="en-US" sz="3500" dirty="0"/>
              <a:t>Personalized transit itinerary for each applicant</a:t>
            </a:r>
          </a:p>
          <a:p>
            <a:pPr lvl="2"/>
            <a:r>
              <a:rPr lang="en-US" sz="3500" dirty="0"/>
              <a:t>Transit options</a:t>
            </a:r>
          </a:p>
          <a:p>
            <a:pPr lvl="2"/>
            <a:r>
              <a:rPr lang="en-US" sz="3500" dirty="0"/>
              <a:t>Rideshare options</a:t>
            </a:r>
          </a:p>
          <a:p>
            <a:pPr lvl="2"/>
            <a:endParaRPr lang="en-US" sz="4500" dirty="0">
              <a:solidFill>
                <a:srgbClr val="0070C0"/>
              </a:solidFill>
            </a:endParaRPr>
          </a:p>
          <a:p>
            <a:endParaRPr lang="en-US" dirty="0"/>
          </a:p>
        </p:txBody>
      </p:sp>
      <p:pic>
        <p:nvPicPr>
          <p:cNvPr id="5" name="Picture 2">
            <a:extLst>
              <a:ext uri="{FF2B5EF4-FFF2-40B4-BE49-F238E27FC236}">
                <a16:creationId xmlns:a16="http://schemas.microsoft.com/office/drawing/2014/main" id="{80B6A423-41E2-E7C5-CB1E-3DF12309E6AD}"/>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647998" y="1690689"/>
            <a:ext cx="3595522"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5930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latin typeface="+mn-lt"/>
              </a:rPr>
              <a:t>Transit and Vanpooling </a:t>
            </a:r>
            <a:br>
              <a:rPr lang="en-US" b="1" dirty="0">
                <a:solidFill>
                  <a:srgbClr val="0070C0"/>
                </a:solidFill>
                <a:latin typeface="+mn-lt"/>
              </a:rPr>
            </a:br>
            <a:r>
              <a:rPr lang="en-US" sz="2800" b="1" i="1" dirty="0">
                <a:solidFill>
                  <a:srgbClr val="0070C0"/>
                </a:solidFill>
                <a:latin typeface="+mn-lt"/>
              </a:rPr>
              <a:t>it’s not “us” vs “them”</a:t>
            </a:r>
            <a:endParaRPr lang="en-US" b="1" dirty="0">
              <a:solidFill>
                <a:srgbClr val="0070C0"/>
              </a:solidFill>
              <a:latin typeface="+mn-lt"/>
            </a:endParaRPr>
          </a:p>
        </p:txBody>
      </p:sp>
      <p:sp>
        <p:nvSpPr>
          <p:cNvPr id="3" name="Content Placeholder 2"/>
          <p:cNvSpPr>
            <a:spLocks noGrp="1"/>
          </p:cNvSpPr>
          <p:nvPr>
            <p:ph idx="1"/>
          </p:nvPr>
        </p:nvSpPr>
        <p:spPr/>
        <p:txBody>
          <a:bodyPr>
            <a:normAutofit/>
          </a:bodyPr>
          <a:lstStyle/>
          <a:p>
            <a:pPr marL="342900" marR="0" lvl="0" indent="-342900">
              <a:spcBef>
                <a:spcPts val="0"/>
              </a:spcBef>
              <a:spcAft>
                <a:spcPts val="0"/>
              </a:spcAft>
              <a:buFont typeface="Symbol" panose="05050102010706020507" pitchFamily="18" charset="2"/>
              <a:buChar char=""/>
            </a:pPr>
            <a:r>
              <a:rPr lang="en-US" sz="3600" dirty="0">
                <a:effectLst/>
                <a:latin typeface="Calibri" panose="020F0502020204030204" pitchFamily="34" charset="0"/>
                <a:ea typeface="Calibri" panose="020F0502020204030204" pitchFamily="34" charset="0"/>
                <a:cs typeface="Times New Roman" panose="02020603050405020304" pitchFamily="18" charset="0"/>
              </a:rPr>
              <a:t>To quote Chris Arabia: “vanpooling </a:t>
            </a:r>
            <a:r>
              <a:rPr lang="en-US" sz="3600" dirty="0">
                <a:latin typeface="Calibri" panose="020F0502020204030204" pitchFamily="34" charset="0"/>
                <a:ea typeface="Calibri" panose="020F0502020204030204" pitchFamily="34" charset="0"/>
                <a:cs typeface="Times New Roman" panose="02020603050405020304" pitchFamily="18" charset="0"/>
              </a:rPr>
              <a:t>in VA is the </a:t>
            </a:r>
            <a:r>
              <a:rPr lang="en-US" sz="3600" dirty="0">
                <a:effectLst/>
                <a:latin typeface="Calibri" panose="020F0502020204030204" pitchFamily="34" charset="0"/>
                <a:ea typeface="Calibri" panose="020F0502020204030204" pitchFamily="34" charset="0"/>
                <a:cs typeface="Times New Roman" panose="02020603050405020304" pitchFamily="18" charset="0"/>
              </a:rPr>
              <a:t>original public/private partnership”</a:t>
            </a:r>
          </a:p>
          <a:p>
            <a:pPr marL="800100" lvl="1" indent="-342900">
              <a:spcBef>
                <a:spcPts val="0"/>
              </a:spcBef>
              <a:buFont typeface="Symbol" panose="05050102010706020507" pitchFamily="18" charset="2"/>
              <a:buChar char=""/>
            </a:pPr>
            <a:r>
              <a:rPr lang="en-US" sz="3600" dirty="0">
                <a:effectLst/>
                <a:latin typeface="Calibri" panose="020F0502020204030204" pitchFamily="34" charset="0"/>
                <a:ea typeface="Calibri" panose="020F0502020204030204" pitchFamily="34" charset="0"/>
                <a:cs typeface="Times New Roman" panose="02020603050405020304" pitchFamily="18" charset="0"/>
              </a:rPr>
              <a:t>State doesn’t own the rolling stock</a:t>
            </a:r>
          </a:p>
          <a:p>
            <a:pPr marL="800100" lvl="1" indent="-342900">
              <a:spcBef>
                <a:spcPts val="0"/>
              </a:spcBef>
              <a:buFont typeface="Symbol" panose="05050102010706020507" pitchFamily="18" charset="2"/>
              <a:buChar char=""/>
            </a:pPr>
            <a:r>
              <a:rPr lang="en-US" sz="3600" dirty="0">
                <a:effectLst/>
                <a:latin typeface="Calibri" panose="020F0502020204030204" pitchFamily="34" charset="0"/>
                <a:ea typeface="Calibri" panose="020F0502020204030204" pitchFamily="34" charset="0"/>
                <a:cs typeface="Times New Roman" panose="02020603050405020304" pitchFamily="18" charset="0"/>
              </a:rPr>
              <a:t>Vanpools can serve the far flung locations: ie: Ft. Meade</a:t>
            </a:r>
          </a:p>
          <a:p>
            <a:pPr marL="800100" lvl="1" indent="-342900">
              <a:spcBef>
                <a:spcPts val="0"/>
              </a:spcBef>
              <a:buFont typeface="Symbol" panose="05050102010706020507" pitchFamily="18" charset="2"/>
              <a:buChar char=""/>
            </a:pPr>
            <a:r>
              <a:rPr lang="en-US" sz="3600" dirty="0">
                <a:latin typeface="Calibri" panose="020F0502020204030204" pitchFamily="34" charset="0"/>
                <a:ea typeface="Calibri" panose="020F0502020204030204" pitchFamily="34" charset="0"/>
                <a:cs typeface="Times New Roman" panose="02020603050405020304" pitchFamily="18" charset="0"/>
              </a:rPr>
              <a:t>Vanpools can be the “gateway drug” to a bus route</a:t>
            </a:r>
          </a:p>
          <a:p>
            <a:pPr marL="457200" lvl="1" indent="0">
              <a:spcBef>
                <a:spcPts val="0"/>
              </a:spcBef>
              <a:buNone/>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000746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latin typeface="+mn-lt"/>
              </a:rPr>
              <a:t>Relationship between Transit and Vanpooling </a:t>
            </a:r>
            <a:r>
              <a:rPr lang="en-US" sz="2800" b="1" i="1" dirty="0">
                <a:solidFill>
                  <a:srgbClr val="0070C0"/>
                </a:solidFill>
                <a:latin typeface="+mn-lt"/>
              </a:rPr>
              <a:t>it’s not “us” vs “them”</a:t>
            </a:r>
            <a:endParaRPr lang="en-US" b="1" dirty="0">
              <a:solidFill>
                <a:srgbClr val="0070C0"/>
              </a:solidFill>
              <a:latin typeface="+mn-lt"/>
            </a:endParaRPr>
          </a:p>
        </p:txBody>
      </p:sp>
      <p:sp>
        <p:nvSpPr>
          <p:cNvPr id="3" name="Content Placeholder 2"/>
          <p:cNvSpPr>
            <a:spLocks noGrp="1"/>
          </p:cNvSpPr>
          <p:nvPr>
            <p:ph sz="half" idx="1"/>
          </p:nvPr>
        </p:nvSpPr>
        <p:spPr/>
        <p:txBody>
          <a:bodyPr>
            <a:normAutofit/>
          </a:bodyPr>
          <a:lstStyle/>
          <a:p>
            <a:pPr>
              <a:lnSpc>
                <a:spcPct val="107000"/>
              </a:lnSpc>
              <a:spcBef>
                <a:spcPts val="0"/>
              </a:spcBef>
              <a:spcAft>
                <a:spcPts val="800"/>
              </a:spcAft>
            </a:pPr>
            <a:r>
              <a:rPr lang="en-US" sz="3600" dirty="0">
                <a:effectLst/>
                <a:latin typeface="Calibri" panose="020F0502020204030204" pitchFamily="34" charset="0"/>
                <a:ea typeface="Calibri" panose="020F0502020204030204" pitchFamily="34" charset="0"/>
                <a:cs typeface="Times New Roman" panose="02020603050405020304" pitchFamily="18" charset="0"/>
              </a:rPr>
              <a:t>Symbiotic relationship with vanpooling</a:t>
            </a:r>
          </a:p>
          <a:p>
            <a:pPr>
              <a:spcBef>
                <a:spcPts val="0"/>
              </a:spcBef>
            </a:pPr>
            <a:r>
              <a:rPr lang="en-US" sz="3600" dirty="0">
                <a:effectLst/>
                <a:latin typeface="Calibri" panose="020F0502020204030204" pitchFamily="34" charset="0"/>
                <a:ea typeface="Calibri" panose="020F0502020204030204" pitchFamily="34" charset="0"/>
                <a:cs typeface="Times New Roman" panose="02020603050405020304" pitchFamily="18" charset="0"/>
              </a:rPr>
              <a:t>Not an “us vs. them”</a:t>
            </a:r>
          </a:p>
          <a:p>
            <a:pPr>
              <a:spcBef>
                <a:spcPts val="0"/>
              </a:spcBef>
            </a:pPr>
            <a:r>
              <a:rPr lang="en-US" sz="3600" dirty="0">
                <a:effectLst/>
                <a:latin typeface="Calibri" panose="020F0502020204030204" pitchFamily="34" charset="0"/>
                <a:ea typeface="Calibri" panose="020F0502020204030204" pitchFamily="34" charset="0"/>
                <a:cs typeface="Times New Roman" panose="02020603050405020304" pitchFamily="18" charset="0"/>
              </a:rPr>
              <a:t>Vanpooling can bring in millions of dollars to a transit agency and the region</a:t>
            </a:r>
          </a:p>
          <a:p>
            <a:endParaRPr lang="en-US" dirty="0"/>
          </a:p>
        </p:txBody>
      </p:sp>
      <p:pic>
        <p:nvPicPr>
          <p:cNvPr id="1026" name="Picture 2">
            <a:extLst>
              <a:ext uri="{FF2B5EF4-FFF2-40B4-BE49-F238E27FC236}">
                <a16:creationId xmlns:a16="http://schemas.microsoft.com/office/drawing/2014/main" id="{1406CAB4-2126-F4F8-8709-FB84711BE9DE}"/>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096000" y="2012237"/>
            <a:ext cx="3896494"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8882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latin typeface="+mn-lt"/>
              </a:rPr>
              <a:t>Where do we go from here?</a:t>
            </a:r>
          </a:p>
        </p:txBody>
      </p:sp>
      <p:sp>
        <p:nvSpPr>
          <p:cNvPr id="3" name="Content Placeholder 2"/>
          <p:cNvSpPr>
            <a:spLocks noGrp="1"/>
          </p:cNvSpPr>
          <p:nvPr>
            <p:ph sz="half" idx="1"/>
          </p:nvPr>
        </p:nvSpPr>
        <p:spPr/>
        <p:txBody>
          <a:bodyPr>
            <a:normAutofit/>
          </a:bodyPr>
          <a:lstStyle/>
          <a:p>
            <a:pPr>
              <a:lnSpc>
                <a:spcPct val="107000"/>
              </a:lnSpc>
              <a:spcBef>
                <a:spcPts val="0"/>
              </a:spcBef>
            </a:pPr>
            <a:r>
              <a:rPr lang="en-US" sz="4000" dirty="0">
                <a:effectLst/>
                <a:latin typeface="Calibri" panose="020F0502020204030204" pitchFamily="34" charset="0"/>
                <a:ea typeface="Calibri" panose="020F0502020204030204" pitchFamily="34" charset="0"/>
                <a:cs typeface="Times New Roman" panose="02020603050405020304" pitchFamily="18" charset="0"/>
              </a:rPr>
              <a:t>There’s room for growth</a:t>
            </a:r>
          </a:p>
          <a:p>
            <a:pPr lvl="1">
              <a:lnSpc>
                <a:spcPct val="107000"/>
              </a:lnSpc>
              <a:spcBef>
                <a:spcPts val="0"/>
              </a:spcBef>
            </a:pPr>
            <a:r>
              <a:rPr lang="en-US" sz="4000" dirty="0">
                <a:latin typeface="Calibri" panose="020F0502020204030204" pitchFamily="34" charset="0"/>
                <a:ea typeface="Calibri" panose="020F0502020204030204" pitchFamily="34" charset="0"/>
                <a:cs typeface="Times New Roman" panose="02020603050405020304" pitchFamily="18" charset="0"/>
              </a:rPr>
              <a:t>I-66 corridor</a:t>
            </a:r>
          </a:p>
          <a:p>
            <a:pPr lvl="1">
              <a:lnSpc>
                <a:spcPct val="107000"/>
              </a:lnSpc>
              <a:spcBef>
                <a:spcPts val="0"/>
              </a:spcBef>
            </a:pPr>
            <a:r>
              <a:rPr lang="en-US" sz="4000" dirty="0">
                <a:effectLst/>
                <a:latin typeface="Calibri" panose="020F0502020204030204" pitchFamily="34" charset="0"/>
                <a:ea typeface="Calibri" panose="020F0502020204030204" pitchFamily="34" charset="0"/>
                <a:cs typeface="Times New Roman" panose="02020603050405020304" pitchFamily="18" charset="0"/>
              </a:rPr>
              <a:t>Working directly with employers</a:t>
            </a:r>
          </a:p>
          <a:p>
            <a:endParaRPr lang="en-US" dirty="0"/>
          </a:p>
        </p:txBody>
      </p:sp>
      <p:pic>
        <p:nvPicPr>
          <p:cNvPr id="2050" name="Picture 2">
            <a:extLst>
              <a:ext uri="{FF2B5EF4-FFF2-40B4-BE49-F238E27FC236}">
                <a16:creationId xmlns:a16="http://schemas.microsoft.com/office/drawing/2014/main" id="{A2C0BD66-7850-3923-0FCC-E9E3C85DFBFA}"/>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503436" y="1942711"/>
            <a:ext cx="3564294" cy="4550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9536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latin typeface="+mn-lt"/>
              </a:rPr>
              <a:t>Fun Facts</a:t>
            </a:r>
          </a:p>
        </p:txBody>
      </p:sp>
      <p:sp>
        <p:nvSpPr>
          <p:cNvPr id="3" name="Content Placeholder 2"/>
          <p:cNvSpPr>
            <a:spLocks noGrp="1"/>
          </p:cNvSpPr>
          <p:nvPr>
            <p:ph sz="half" idx="1"/>
          </p:nvPr>
        </p:nvSpPr>
        <p:spPr/>
        <p:txBody>
          <a:bodyPr>
            <a:normAutofit/>
          </a:bodyPr>
          <a:lstStyle/>
          <a:p>
            <a:r>
              <a:rPr lang="en-US" dirty="0"/>
              <a:t>Longest Vanpool Trip?</a:t>
            </a:r>
          </a:p>
          <a:p>
            <a:r>
              <a:rPr lang="en-US" dirty="0"/>
              <a:t>Shortest Vanpool Trip</a:t>
            </a:r>
          </a:p>
          <a:p>
            <a:r>
              <a:rPr lang="en-US" dirty="0"/>
              <a:t>Average number of miles travelled?</a:t>
            </a:r>
          </a:p>
          <a:p>
            <a:r>
              <a:rPr lang="en-US" dirty="0"/>
              <a:t>Average number of vanpool passengers?</a:t>
            </a:r>
          </a:p>
          <a:p>
            <a:r>
              <a:rPr lang="en-US" dirty="0"/>
              <a:t>Top DC metro vanpool destinations?</a:t>
            </a:r>
          </a:p>
        </p:txBody>
      </p:sp>
      <p:pic>
        <p:nvPicPr>
          <p:cNvPr id="6" name="Content Placeholder 5">
            <a:extLst>
              <a:ext uri="{FF2B5EF4-FFF2-40B4-BE49-F238E27FC236}">
                <a16:creationId xmlns:a16="http://schemas.microsoft.com/office/drawing/2014/main" id="{9C847EB2-71B3-00F5-581D-B17A1290F24C}"/>
              </a:ext>
            </a:extLst>
          </p:cNvPr>
          <p:cNvPicPr>
            <a:picLocks noGrp="1" noChangeAspect="1"/>
          </p:cNvPicPr>
          <p:nvPr>
            <p:ph sz="half" idx="2"/>
          </p:nvPr>
        </p:nvPicPr>
        <p:blipFill>
          <a:blip r:embed="rId3"/>
          <a:stretch>
            <a:fillRect/>
          </a:stretch>
        </p:blipFill>
        <p:spPr>
          <a:xfrm>
            <a:off x="6172200" y="2573856"/>
            <a:ext cx="5181600" cy="2854876"/>
          </a:xfrm>
          <a:prstGeom prst="rect">
            <a:avLst/>
          </a:prstGeom>
        </p:spPr>
      </p:pic>
    </p:spTree>
    <p:extLst>
      <p:ext uri="{BB962C8B-B14F-4D97-AF65-F5344CB8AC3E}">
        <p14:creationId xmlns:p14="http://schemas.microsoft.com/office/powerpoint/2010/main" val="764735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1919" y="852823"/>
            <a:ext cx="5038843" cy="1376683"/>
          </a:xfrm>
          <a:prstGeom prst="rect">
            <a:avLst/>
          </a:prstGeom>
        </p:spPr>
      </p:pic>
      <p:sp>
        <p:nvSpPr>
          <p:cNvPr id="6" name="TextBox 5"/>
          <p:cNvSpPr txBox="1"/>
          <p:nvPr/>
        </p:nvSpPr>
        <p:spPr>
          <a:xfrm>
            <a:off x="1278986" y="2400300"/>
            <a:ext cx="7852135" cy="2308324"/>
          </a:xfrm>
          <a:prstGeom prst="rect">
            <a:avLst/>
          </a:prstGeom>
          <a:noFill/>
        </p:spPr>
        <p:txBody>
          <a:bodyPr wrap="square" rtlCol="0">
            <a:spAutoFit/>
          </a:bodyPr>
          <a:lstStyle/>
          <a:p>
            <a:r>
              <a:rPr lang="en-US" sz="4800" b="1" dirty="0"/>
              <a:t>Let’s stay in touch!!</a:t>
            </a:r>
            <a:endParaRPr lang="en-US" sz="4800" i="1" dirty="0"/>
          </a:p>
          <a:p>
            <a:r>
              <a:rPr lang="en-US" sz="3200" b="1" dirty="0">
                <a:solidFill>
                  <a:srgbClr val="0070C0"/>
                </a:solidFill>
              </a:rPr>
              <a:t>Holly Morello</a:t>
            </a:r>
          </a:p>
          <a:p>
            <a:r>
              <a:rPr lang="en-US" sz="3200" b="1" dirty="0">
                <a:solidFill>
                  <a:srgbClr val="0070C0"/>
                </a:solidFill>
              </a:rPr>
              <a:t>TDM Program Manager @OmniRide</a:t>
            </a:r>
          </a:p>
          <a:p>
            <a:r>
              <a:rPr lang="en-US" sz="3200" b="1" dirty="0">
                <a:solidFill>
                  <a:srgbClr val="0070C0"/>
                </a:solidFill>
                <a:hlinkClick r:id="rId4"/>
              </a:rPr>
              <a:t>hmorello@omniride.com</a:t>
            </a:r>
            <a:r>
              <a:rPr lang="en-US" sz="3200" b="1" dirty="0">
                <a:solidFill>
                  <a:srgbClr val="0070C0"/>
                </a:solidFill>
              </a:rPr>
              <a:t>/703-580-6130</a:t>
            </a:r>
          </a:p>
        </p:txBody>
      </p:sp>
      <p:sp>
        <p:nvSpPr>
          <p:cNvPr id="7" name="Rectangle 6"/>
          <p:cNvSpPr/>
          <p:nvPr/>
        </p:nvSpPr>
        <p:spPr>
          <a:xfrm>
            <a:off x="708660" y="852822"/>
            <a:ext cx="90428" cy="1547479"/>
          </a:xfrm>
          <a:prstGeom prst="rect">
            <a:avLst/>
          </a:prstGeom>
          <a:solidFill>
            <a:srgbClr val="85C14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8" name="Rectangle 7"/>
          <p:cNvSpPr/>
          <p:nvPr/>
        </p:nvSpPr>
        <p:spPr>
          <a:xfrm>
            <a:off x="708660" y="2351425"/>
            <a:ext cx="90428" cy="1229977"/>
          </a:xfrm>
          <a:prstGeom prst="rect">
            <a:avLst/>
          </a:prstGeom>
          <a:solidFill>
            <a:srgbClr val="0066B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8164597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9736</TotalTime>
  <Words>1827</Words>
  <Application>Microsoft Office PowerPoint</Application>
  <PresentationFormat>Widescreen</PresentationFormat>
  <Paragraphs>115</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Courier New</vt:lpstr>
      <vt:lpstr>Symbol</vt:lpstr>
      <vt:lpstr>Office Theme</vt:lpstr>
      <vt:lpstr>PowerPoint Presentation</vt:lpstr>
      <vt:lpstr>OmniRide and TDM: It’s all about keeping vans on the road</vt:lpstr>
      <vt:lpstr>Transit and Vanpooling  it’s not “us” vs “them”</vt:lpstr>
      <vt:lpstr>Relationship between Transit and Vanpooling it’s not “us” vs “them”</vt:lpstr>
      <vt:lpstr>Where do we go from here?</vt:lpstr>
      <vt:lpstr>Fun Facts</vt:lpstr>
      <vt:lpstr>PowerPoint Presentation</vt:lpstr>
    </vt:vector>
  </TitlesOfParts>
  <Company>PRTC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Charles Kent</dc:creator>
  <cp:lastModifiedBy>Holly Morello</cp:lastModifiedBy>
  <cp:revision>184</cp:revision>
  <cp:lastPrinted>2020-09-23T12:52:37Z</cp:lastPrinted>
  <dcterms:created xsi:type="dcterms:W3CDTF">2019-08-09T15:02:19Z</dcterms:created>
  <dcterms:modified xsi:type="dcterms:W3CDTF">2023-05-24T03:13:48Z</dcterms:modified>
</cp:coreProperties>
</file>