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16"/>
  </p:notesMasterIdLst>
  <p:sldIdLst>
    <p:sldId id="359" r:id="rId3"/>
    <p:sldId id="364" r:id="rId4"/>
    <p:sldId id="2209" r:id="rId5"/>
    <p:sldId id="368" r:id="rId6"/>
    <p:sldId id="366" r:id="rId7"/>
    <p:sldId id="360" r:id="rId8"/>
    <p:sldId id="2229" r:id="rId9"/>
    <p:sldId id="345" r:id="rId10"/>
    <p:sldId id="2230" r:id="rId11"/>
    <p:sldId id="346" r:id="rId12"/>
    <p:sldId id="256" r:id="rId13"/>
    <p:sldId id="327" r:id="rId14"/>
    <p:sldId id="3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nge Wang" initials="XW" lastIdx="4" clrIdx="0">
    <p:extLst>
      <p:ext uri="{19B8F6BF-5375-455C-9EA6-DF929625EA0E}">
        <p15:presenceInfo xmlns:p15="http://schemas.microsoft.com/office/powerpoint/2012/main" userId="S-1-12-1-383607455-1227311307-175145093-2530319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CF36"/>
    <a:srgbClr val="62A744"/>
    <a:srgbClr val="1A1A1A"/>
    <a:srgbClr val="2A620E"/>
    <a:srgbClr val="4E871B"/>
    <a:srgbClr val="67851D"/>
    <a:srgbClr val="9DCA2C"/>
    <a:srgbClr val="C2E175"/>
    <a:srgbClr val="87D291"/>
    <a:srgbClr val="00C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0" autoAdjust="0"/>
    <p:restoredTop sz="94660"/>
  </p:normalViewPr>
  <p:slideViewPr>
    <p:cSldViewPr snapToGrid="0">
      <p:cViewPr varScale="1">
        <p:scale>
          <a:sx n="92" d="100"/>
          <a:sy n="92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364FA-07E2-40B7-BE82-D4D4401BAA1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9B31C-948F-4C64-A147-DDDF7ABB2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serve the community by clearing the roads and making communities greener</a:t>
            </a:r>
          </a:p>
          <a:p>
            <a:r>
              <a:rPr lang="en-US" dirty="0"/>
              <a:t>Cars (whether electric, autonomous etc.) take up the most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8A58F-C474-2547-9BE1-62D77B4A07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9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world has changed a lot in the past few years and will continue to change. Including the climate.  Transit is arguably the least damaging form of transportation in terms of carbon emissions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9B31C-948F-4C64-A147-DDDF7ABB25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61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D1CC4-C104-6A42-80F1-91F800EB593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8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343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D1CC4-C104-6A42-80F1-91F800EB59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2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C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36FF-294D-894C-A744-82A47C950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04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C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36FF-294D-894C-A744-82A47C950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1955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WC Opener [blan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36FF-294D-894C-A744-82A47C950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338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WC Opener [blan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36FF-294D-894C-A744-82A47C950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58" t="41767"/>
          <a:stretch/>
        </p:blipFill>
        <p:spPr>
          <a:xfrm>
            <a:off x="2274848" y="2864398"/>
            <a:ext cx="9917151" cy="39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809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WC Opener [blan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36FF-294D-894C-A744-82A47C950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58" t="41767"/>
          <a:stretch/>
        </p:blipFill>
        <p:spPr>
          <a:xfrm>
            <a:off x="918742" y="2318300"/>
            <a:ext cx="11273257" cy="45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3571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2B5203-1E28-8B45-AE41-C5107348E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F8464-CBB6-1046-88E1-58FD61FF5A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1128" y="1299787"/>
            <a:ext cx="10005128" cy="219456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BDE51-4EE3-2A48-BDF8-08E97054E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128" y="3652144"/>
            <a:ext cx="10002672" cy="1645920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EAB12-9CF8-4F4F-A2BB-E2D5322F72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0485" y="6112475"/>
            <a:ext cx="2203450" cy="7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9824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[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9F64E8-6A0F-1141-9525-A57F22B4B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F8464-CBB6-1046-88E1-58FD61FF5A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520" y="1313435"/>
            <a:ext cx="9418320" cy="219456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BDE51-4EE3-2A48-BDF8-08E97054E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665792"/>
            <a:ext cx="9418320" cy="1645920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A531D-4B56-3740-BD89-DC0801729A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836" y="6112475"/>
            <a:ext cx="2203450" cy="7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3874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0C969E-42CF-A548-AE1D-0551954000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5B033-D348-654C-8CAE-C86EC542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6396"/>
            <a:ext cx="10515600" cy="6647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9B61B-4046-5F47-A663-237DEFBB2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572000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22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48BDA5-F859-3946-8958-9BC8DDFA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accent1"/>
                </a:solidFill>
              </a:defRPr>
            </a:lvl1pPr>
          </a:lstStyle>
          <a:p>
            <a:fld id="{24DC2CEE-C89B-6D4C-8A2C-B626C37EB60D}" type="slidenum">
              <a:rPr lang="en-US" smtClean="0">
                <a:solidFill>
                  <a:srgbClr val="0F6134"/>
                </a:solidFill>
              </a:rPr>
              <a:pPr/>
              <a:t>‹#›</a:t>
            </a:fld>
            <a:endParaRPr lang="en-US" dirty="0">
              <a:solidFill>
                <a:srgbClr val="0F613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2DA0D5-DB93-134E-A117-E849C34D8D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0485" y="6112475"/>
            <a:ext cx="2203450" cy="7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0656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343B0-266E-DC41-9199-2DB0F001F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D123E6-6C39-8F4F-9A5D-166C69CB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9224"/>
            <a:ext cx="10515600" cy="747897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60499-3078-6242-9947-5E9544CBA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accent1"/>
                </a:solidFill>
              </a:defRPr>
            </a:lvl1pPr>
          </a:lstStyle>
          <a:p>
            <a:fld id="{24DC2CEE-C89B-6D4C-8A2C-B626C37EB60D}" type="slidenum">
              <a:rPr lang="en-US" smtClean="0">
                <a:solidFill>
                  <a:srgbClr val="0F6134"/>
                </a:solidFill>
              </a:rPr>
              <a:pPr/>
              <a:t>‹#›</a:t>
            </a:fld>
            <a:endParaRPr lang="en-US" dirty="0">
              <a:solidFill>
                <a:srgbClr val="0F613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676A2A-E5B2-114A-9485-85CEB202E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0485" y="6112475"/>
            <a:ext cx="2203450" cy="7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8863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13335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457200"/>
            <a:ext cx="12192000" cy="1524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altLang="en-US" sz="1800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2011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altLang="en-US" sz="1800" b="1">
              <a:solidFill>
                <a:srgbClr val="20115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762000"/>
          </a:xfrm>
        </p:spPr>
        <p:txBody>
          <a:bodyPr/>
          <a:lstStyle>
            <a:lvl1pPr>
              <a:defRPr sz="4000" b="1">
                <a:solidFill>
                  <a:srgbClr val="A3000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0115F"/>
                </a:solidFill>
              </a:defRPr>
            </a:lvl1pPr>
            <a:lvl2pPr>
              <a:defRPr>
                <a:solidFill>
                  <a:srgbClr val="20115F"/>
                </a:solidFill>
              </a:defRPr>
            </a:lvl2pPr>
            <a:lvl3pPr>
              <a:defRPr>
                <a:solidFill>
                  <a:srgbClr val="20115F"/>
                </a:solidFill>
              </a:defRPr>
            </a:lvl3pPr>
            <a:lvl4pPr>
              <a:defRPr>
                <a:solidFill>
                  <a:srgbClr val="20115F"/>
                </a:solidFill>
              </a:defRPr>
            </a:lvl4pPr>
            <a:lvl5pPr>
              <a:defRPr>
                <a:solidFill>
                  <a:srgbClr val="2011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76200"/>
            <a:ext cx="12192000" cy="304800"/>
          </a:xfrm>
        </p:spPr>
        <p:txBody>
          <a:bodyPr/>
          <a:lstStyle>
            <a:lvl1pPr algn="ctr">
              <a:buFontTx/>
              <a:buNone/>
              <a:defRPr sz="18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88206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2E736-C7C7-401D-91F8-F4DD17F11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08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WC Opener [blan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36FF-294D-894C-A744-82A47C950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8025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WC Opener [blan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36FF-294D-894C-A744-82A47C950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58" t="41767"/>
          <a:stretch/>
        </p:blipFill>
        <p:spPr>
          <a:xfrm>
            <a:off x="2274848" y="2864398"/>
            <a:ext cx="9917151" cy="39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5115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2B5203-1E28-8B45-AE41-C5107348E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F8464-CBB6-1046-88E1-58FD61FF5A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1128" y="1299787"/>
            <a:ext cx="10005128" cy="219456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BDE51-4EE3-2A48-BDF8-08E97054E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128" y="3652144"/>
            <a:ext cx="10002672" cy="1645920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EAB12-9CF8-4F4F-A2BB-E2D5322F72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0485" y="6112475"/>
            <a:ext cx="2203450" cy="7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7228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[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9F64E8-6A0F-1141-9525-A57F22B4B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F8464-CBB6-1046-88E1-58FD61FF5A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520" y="1313435"/>
            <a:ext cx="9418320" cy="219456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BDE51-4EE3-2A48-BDF8-08E97054E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665792"/>
            <a:ext cx="9418320" cy="1645920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A531D-4B56-3740-BD89-DC0801729A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836" y="6112475"/>
            <a:ext cx="2203450" cy="7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7733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0C969E-42CF-A548-AE1D-0551954000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5B033-D348-654C-8CAE-C86EC542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82001"/>
            <a:ext cx="10515600" cy="664797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9B61B-4046-5F47-A663-237DEFBB2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5720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48BDA5-F859-3946-8958-9BC8DDFA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accent1"/>
                </a:solidFill>
              </a:defRPr>
            </a:lvl1pPr>
          </a:lstStyle>
          <a:p>
            <a:fld id="{24DC2CEE-C89B-6D4C-8A2C-B626C37EB6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2DA0D5-DB93-134E-A117-E849C34D8D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0485" y="6112475"/>
            <a:ext cx="2203450" cy="7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6227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343B0-266E-DC41-9199-2DB0F001F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D123E6-6C39-8F4F-9A5D-166C69CB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60499-3078-6242-9947-5E9544CBA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accent1"/>
                </a:solidFill>
              </a:defRPr>
            </a:lvl1pPr>
          </a:lstStyle>
          <a:p>
            <a:fld id="{24DC2CEE-C89B-6D4C-8A2C-B626C37EB6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676A2A-E5B2-114A-9485-85CEB202E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0485" y="6112475"/>
            <a:ext cx="2203450" cy="7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3593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1613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0DFC08-ADE6-B14B-B079-08523E81B354}"/>
              </a:ext>
            </a:extLst>
          </p:cNvPr>
          <p:cNvSpPr/>
          <p:nvPr userDrawn="1"/>
        </p:nvSpPr>
        <p:spPr>
          <a:xfrm>
            <a:off x="0" y="6316131"/>
            <a:ext cx="12192000" cy="609601"/>
          </a:xfrm>
          <a:prstGeom prst="rect">
            <a:avLst/>
          </a:prstGeom>
          <a:gradFill flip="none" rotWithShape="1">
            <a:gsLst>
              <a:gs pos="0">
                <a:srgbClr val="20105F"/>
              </a:gs>
              <a:gs pos="30000">
                <a:srgbClr val="9BB4FF">
                  <a:lumMod val="27000"/>
                </a:srgbClr>
              </a:gs>
              <a:gs pos="5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gradFill flip="none" rotWithShape="1"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10800000" scaled="1"/>
                <a:tileRect/>
              </a:gradFill>
              <a:effectLst/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457200"/>
            <a:ext cx="12192000" cy="1524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altLang="en-US" sz="1800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2011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altLang="en-US" sz="1800" b="1">
              <a:solidFill>
                <a:srgbClr val="20115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762000"/>
          </a:xfrm>
        </p:spPr>
        <p:txBody>
          <a:bodyPr/>
          <a:lstStyle>
            <a:lvl1pPr>
              <a:defRPr sz="4000" b="1">
                <a:solidFill>
                  <a:srgbClr val="A3000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0115F"/>
                </a:solidFill>
              </a:defRPr>
            </a:lvl1pPr>
            <a:lvl2pPr>
              <a:defRPr>
                <a:solidFill>
                  <a:srgbClr val="20115F"/>
                </a:solidFill>
              </a:defRPr>
            </a:lvl2pPr>
            <a:lvl3pPr>
              <a:defRPr>
                <a:solidFill>
                  <a:srgbClr val="20115F"/>
                </a:solidFill>
              </a:defRPr>
            </a:lvl3pPr>
            <a:lvl4pPr>
              <a:defRPr>
                <a:solidFill>
                  <a:srgbClr val="20115F"/>
                </a:solidFill>
              </a:defRPr>
            </a:lvl4pPr>
            <a:lvl5pPr>
              <a:defRPr>
                <a:solidFill>
                  <a:srgbClr val="2011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76200"/>
            <a:ext cx="12192000" cy="304800"/>
          </a:xfrm>
        </p:spPr>
        <p:txBody>
          <a:bodyPr/>
          <a:lstStyle>
            <a:lvl1pPr algn="ctr">
              <a:buFontTx/>
              <a:buNone/>
              <a:defRPr sz="18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8820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F82E736-C7C7-401D-91F8-F4DD17F1135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A5A6F-05C7-DD43-B972-971007305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798" y="6224589"/>
            <a:ext cx="3962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0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3FA8EF-ABC5-944A-A3B0-DB04A54E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39815"/>
            <a:ext cx="10515600" cy="7478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19D1C-C6B7-CC47-A677-A8C2C9E67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0A0AD-3C26-4742-B4E3-BCB7FC6FD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7D9DC-CB6D-6B4D-8B5A-62E938085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200-10D4-1C40-941B-ACEB424E5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096E66-BE49-694C-A909-43AFACDA8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0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9" r:id="rId9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3FA8EF-ABC5-944A-A3B0-DB04A54E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39815"/>
            <a:ext cx="10515600" cy="7478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19D1C-C6B7-CC47-A677-A8C2C9E67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0A0AD-3C26-4742-B4E3-BCB7FC6FD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7D9DC-CB6D-6B4D-8B5A-62E938085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200-10D4-1C40-941B-ACEB424E5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096E66-BE49-694C-A909-43AFACDA8F5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1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81" r:id="rId10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6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clark@transportcenter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transitworkforce.org/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A79CFC-8B7C-284E-943C-587652191ED6}"/>
              </a:ext>
            </a:extLst>
          </p:cNvPr>
          <p:cNvSpPr txBox="1"/>
          <p:nvPr/>
        </p:nvSpPr>
        <p:spPr>
          <a:xfrm>
            <a:off x="1" y="1252518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173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F6134"/>
                </a:solidFill>
                <a:effectLst/>
                <a:uLnTx/>
                <a:uFillTx/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National Technical Assistance Center </a:t>
            </a:r>
          </a:p>
          <a:p>
            <a:pPr marL="0" marR="0" lvl="0" indent="0" algn="ctr" defTabSz="2173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F6134"/>
                </a:solidFill>
                <a:effectLst/>
                <a:uLnTx/>
                <a:uFillTx/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for Transit Workforce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B8093-74FB-8F46-BCB2-776EEC474188}"/>
              </a:ext>
            </a:extLst>
          </p:cNvPr>
          <p:cNvSpPr txBox="1"/>
          <p:nvPr/>
        </p:nvSpPr>
        <p:spPr>
          <a:xfrm>
            <a:off x="0" y="533272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17320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F6134"/>
                </a:solidFill>
                <a:effectLst/>
                <a:uLnTx/>
                <a:uFillTx/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Transit Workforce Center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296F5E-3A13-CB4F-ABC9-DF42CEFF4F52}"/>
              </a:ext>
            </a:extLst>
          </p:cNvPr>
          <p:cNvCxnSpPr>
            <a:cxnSpLocks/>
          </p:cNvCxnSpPr>
          <p:nvPr/>
        </p:nvCxnSpPr>
        <p:spPr>
          <a:xfrm>
            <a:off x="655093" y="2345193"/>
            <a:ext cx="10754435" cy="0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6300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78D807B-B8F0-B541-BC96-D615F45FD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986" r="22148"/>
          <a:stretch/>
        </p:blipFill>
        <p:spPr>
          <a:xfrm>
            <a:off x="655093" y="706761"/>
            <a:ext cx="1291658" cy="128448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CC24F-D256-734F-8018-4B9EBD5CE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00" y="809905"/>
            <a:ext cx="1358900" cy="12109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A96C97-B892-C64D-8DB2-CA34BFA5C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10" y="5560287"/>
            <a:ext cx="5639180" cy="970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D61675-A30E-457E-A630-7F5B07E39754}"/>
              </a:ext>
            </a:extLst>
          </p:cNvPr>
          <p:cNvSpPr txBox="1"/>
          <p:nvPr/>
        </p:nvSpPr>
        <p:spPr>
          <a:xfrm>
            <a:off x="1" y="293751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Transit Champion Breakfast</a:t>
            </a:r>
          </a:p>
          <a:p>
            <a:pPr lvl="0" algn="ctr"/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May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24, 2023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5428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32EF-C3C1-8746-B6E6-D92B2E5E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Frontline Occupation Apprenticeships and Mentoring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C7274-1413-904B-8348-AD04C6A22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fld id="{24DC2CEE-C89B-6D4C-8A2C-B626C37EB60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60AEC6-ABB6-014B-8797-3D05897E94BD}"/>
              </a:ext>
            </a:extLst>
          </p:cNvPr>
          <p:cNvSpPr txBox="1">
            <a:spLocks/>
          </p:cNvSpPr>
          <p:nvPr/>
        </p:nvSpPr>
        <p:spPr>
          <a:xfrm>
            <a:off x="841248" y="1950720"/>
            <a:ext cx="7274052" cy="16863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2778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dirty="0"/>
              <a:t>TWC assists agencies and labor in </a:t>
            </a:r>
            <a:r>
              <a:rPr lang="en-US" altLang="en-US" sz="2400" dirty="0"/>
              <a:t>advancing frontline worker skills and training through apprenticeship and mentoring programs.</a:t>
            </a:r>
            <a:endParaRPr lang="en-US" altLang="en-US" sz="20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E385418-BA32-6D49-829C-1B10B8776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90328" y="2097844"/>
            <a:ext cx="3615397" cy="2711547"/>
          </a:xfrm>
          <a:prstGeom prst="roundRect">
            <a:avLst/>
          </a:prstGeom>
          <a:ln w="127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EF4930-F51C-BA4D-B5BD-EAD62984DF6C}"/>
              </a:ext>
            </a:extLst>
          </p:cNvPr>
          <p:cNvSpPr txBox="1"/>
          <p:nvPr/>
        </p:nvSpPr>
        <p:spPr>
          <a:xfrm>
            <a:off x="8642252" y="5278088"/>
            <a:ext cx="271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i="1" dirty="0">
                <a:solidFill>
                  <a:srgbClr val="6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Geraldine “Ms. Fixit” Appiah. Rail Car Maintainer, CATS. Photo by Kenyon Corbett</a:t>
            </a:r>
            <a:endParaRPr lang="en-US" sz="1000" i="1" dirty="0">
              <a:solidFill>
                <a:srgbClr val="615F67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5087BF-9471-EF42-9E9D-CFFFB90C1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75499"/>
            <a:ext cx="682511" cy="674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214C2F-4289-8E4A-87D3-01B76BE54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828" y="5413488"/>
            <a:ext cx="682511" cy="682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0EE5A6-FCBF-4942-BFEA-E14D77D6C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828" y="4592576"/>
            <a:ext cx="682511" cy="682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CFE863-1B68-6D49-A434-5FCA140A8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592576"/>
            <a:ext cx="682511" cy="682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166EC5-76C6-2F4D-9232-3EB9905F2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5413488"/>
            <a:ext cx="682511" cy="682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F10C2C-5E55-3144-A0C5-74BF5B7AC4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1750" y="3771664"/>
            <a:ext cx="674665" cy="682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5418E1-F37D-254A-AB96-AC8CD1D33235}"/>
              </a:ext>
            </a:extLst>
          </p:cNvPr>
          <p:cNvSpPr txBox="1"/>
          <p:nvPr/>
        </p:nvSpPr>
        <p:spPr>
          <a:xfrm>
            <a:off x="1601649" y="3771664"/>
            <a:ext cx="3015241" cy="6825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Operator</a:t>
            </a:r>
            <a:endParaRPr lang="en-US" altLang="en-US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EAE5EC-AC62-3644-BD22-BC0D75881269}"/>
              </a:ext>
            </a:extLst>
          </p:cNvPr>
          <p:cNvSpPr txBox="1"/>
          <p:nvPr/>
        </p:nvSpPr>
        <p:spPr>
          <a:xfrm>
            <a:off x="1601649" y="4592576"/>
            <a:ext cx="3015241" cy="6825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 Maintenance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F54FAF-D6E2-D54C-8C44-BC4568DE1B03}"/>
              </a:ext>
            </a:extLst>
          </p:cNvPr>
          <p:cNvSpPr txBox="1"/>
          <p:nvPr/>
        </p:nvSpPr>
        <p:spPr>
          <a:xfrm>
            <a:off x="1601649" y="5413488"/>
            <a:ext cx="3015241" cy="6825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Elevator/Escalator Maintenance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74C345-8E14-334A-BC9A-6973D1B0E0A6}"/>
              </a:ext>
            </a:extLst>
          </p:cNvPr>
          <p:cNvSpPr txBox="1"/>
          <p:nvPr/>
        </p:nvSpPr>
        <p:spPr>
          <a:xfrm>
            <a:off x="5473318" y="3771664"/>
            <a:ext cx="2782707" cy="6825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Maintenance</a:t>
            </a:r>
            <a:endParaRPr lang="en-US" altLang="en-US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9B24C8-306C-EE43-A696-168CBBAE1F5D}"/>
              </a:ext>
            </a:extLst>
          </p:cNvPr>
          <p:cNvSpPr txBox="1"/>
          <p:nvPr/>
        </p:nvSpPr>
        <p:spPr>
          <a:xfrm>
            <a:off x="5473318" y="4592576"/>
            <a:ext cx="2782707" cy="6825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 Car Maintenance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E4F5DE-AD60-9142-8A08-69AB4268C46B}"/>
              </a:ext>
            </a:extLst>
          </p:cNvPr>
          <p:cNvSpPr txBox="1"/>
          <p:nvPr/>
        </p:nvSpPr>
        <p:spPr>
          <a:xfrm>
            <a:off x="5473317" y="5413488"/>
            <a:ext cx="2782708" cy="6825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Traction Power Maintenance </a:t>
            </a:r>
          </a:p>
        </p:txBody>
      </p:sp>
    </p:spTree>
    <p:extLst>
      <p:ext uri="{BB962C8B-B14F-4D97-AF65-F5344CB8AC3E}">
        <p14:creationId xmlns:p14="http://schemas.microsoft.com/office/powerpoint/2010/main" val="344524584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F3731-7598-8C49-98C5-23BA1068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888" y="675431"/>
            <a:ext cx="9352224" cy="58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195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CC6E-F388-4BB5-8667-6AA90147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67512"/>
            <a:ext cx="10515600" cy="664797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dirty="0"/>
              <a:t>What is the National Transit Frontline Worker Recruitment Campaign Toolkit?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0E42A-7C3F-41B4-B1D0-9B5D664EE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DC2CEE-C89B-6D4C-8A2C-B626C37EB60D}" type="slidenum">
              <a:rPr lang="en-US" smtClean="0">
                <a:solidFill>
                  <a:srgbClr val="0F6134"/>
                </a:solidFill>
              </a:rPr>
              <a:pPr/>
              <a:t>12</a:t>
            </a:fld>
            <a:endParaRPr lang="en-US" dirty="0">
              <a:solidFill>
                <a:srgbClr val="0F6134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04C5C53-C38C-764F-A0D8-B2DD5774DE19}"/>
              </a:ext>
            </a:extLst>
          </p:cNvPr>
          <p:cNvSpPr txBox="1">
            <a:spLocks/>
          </p:cNvSpPr>
          <p:nvPr/>
        </p:nvSpPr>
        <p:spPr>
          <a:xfrm>
            <a:off x="838200" y="2011680"/>
            <a:ext cx="10515600" cy="5299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A central repository of:</a:t>
            </a:r>
            <a:endParaRPr lang="en-US" sz="2800" dirty="0">
              <a:solidFill>
                <a:schemeClr val="accent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62F6A9-1342-DE4D-9EEC-043F2456FD55}"/>
              </a:ext>
            </a:extLst>
          </p:cNvPr>
          <p:cNvGrpSpPr/>
          <p:nvPr/>
        </p:nvGrpSpPr>
        <p:grpSpPr>
          <a:xfrm>
            <a:off x="838200" y="3061048"/>
            <a:ext cx="1935034" cy="2555246"/>
            <a:chOff x="838200" y="2866465"/>
            <a:chExt cx="1935034" cy="255524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2ABC98D-D74D-784B-B2CD-3248BB78E733}"/>
                </a:ext>
              </a:extLst>
            </p:cNvPr>
            <p:cNvSpPr/>
            <p:nvPr/>
          </p:nvSpPr>
          <p:spPr>
            <a:xfrm>
              <a:off x="838200" y="2866465"/>
              <a:ext cx="1610188" cy="1610188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270699-BE97-374F-835C-036C16DE4816}"/>
                </a:ext>
              </a:extLst>
            </p:cNvPr>
            <p:cNvSpPr/>
            <p:nvPr/>
          </p:nvSpPr>
          <p:spPr>
            <a:xfrm>
              <a:off x="838200" y="4498381"/>
              <a:ext cx="1610188" cy="923330"/>
            </a:xfrm>
            <a:prstGeom prst="rect">
              <a:avLst/>
            </a:prstGeom>
          </p:spPr>
          <p:txBody>
            <a:bodyPr wrap="square" anchor="b" anchorCtr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marketing materials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CC79AF-81DC-134B-AB19-92BB05B3D3B6}"/>
                </a:ext>
              </a:extLst>
            </p:cNvPr>
            <p:cNvSpPr txBox="1"/>
            <p:nvPr/>
          </p:nvSpPr>
          <p:spPr>
            <a:xfrm>
              <a:off x="2448388" y="3439618"/>
              <a:ext cx="324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D3946B-DE11-E242-8297-10AEAAF85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047" y="3201905"/>
              <a:ext cx="960493" cy="96049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6E8EC-B8BF-5247-BC57-6ECD26221479}"/>
              </a:ext>
            </a:extLst>
          </p:cNvPr>
          <p:cNvGrpSpPr/>
          <p:nvPr/>
        </p:nvGrpSpPr>
        <p:grpSpPr>
          <a:xfrm>
            <a:off x="6643304" y="3059940"/>
            <a:ext cx="2051516" cy="2002356"/>
            <a:chOff x="6643304" y="2865357"/>
            <a:chExt cx="2051516" cy="200235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09BE82-14EA-5A42-9CF0-C45101D1C788}"/>
                </a:ext>
              </a:extLst>
            </p:cNvPr>
            <p:cNvSpPr/>
            <p:nvPr/>
          </p:nvSpPr>
          <p:spPr>
            <a:xfrm>
              <a:off x="6643304" y="4498381"/>
              <a:ext cx="1610188" cy="369332"/>
            </a:xfrm>
            <a:prstGeom prst="rect">
              <a:avLst/>
            </a:prstGeom>
          </p:spPr>
          <p:txBody>
            <a:bodyPr wrap="square" anchor="b" anchorCtr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Connections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F52EF3A-43A3-5941-BC39-6C7B7AEAB8B4}"/>
                </a:ext>
              </a:extLst>
            </p:cNvPr>
            <p:cNvSpPr/>
            <p:nvPr/>
          </p:nvSpPr>
          <p:spPr>
            <a:xfrm>
              <a:off x="6643304" y="2865357"/>
              <a:ext cx="1610188" cy="1610188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254D08-DB0B-1C4F-B8A8-139F1AC8BE66}"/>
                </a:ext>
              </a:extLst>
            </p:cNvPr>
            <p:cNvSpPr txBox="1"/>
            <p:nvPr/>
          </p:nvSpPr>
          <p:spPr>
            <a:xfrm>
              <a:off x="8253491" y="3439617"/>
              <a:ext cx="44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3AED3C-A3B2-6040-9A28-FBDF9C1DB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3630" y="3185331"/>
              <a:ext cx="969075" cy="96907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A6B388-179B-E94E-9DA2-53E80DD4AC5E}"/>
              </a:ext>
            </a:extLst>
          </p:cNvPr>
          <p:cNvGrpSpPr/>
          <p:nvPr/>
        </p:nvGrpSpPr>
        <p:grpSpPr>
          <a:xfrm>
            <a:off x="4708270" y="3061048"/>
            <a:ext cx="1935034" cy="2555246"/>
            <a:chOff x="4708270" y="2866465"/>
            <a:chExt cx="1935034" cy="2555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9D9EF9-75AC-1D49-A93B-9E57BD13CEBD}"/>
                </a:ext>
              </a:extLst>
            </p:cNvPr>
            <p:cNvSpPr/>
            <p:nvPr/>
          </p:nvSpPr>
          <p:spPr>
            <a:xfrm>
              <a:off x="4708270" y="4498381"/>
              <a:ext cx="1610188" cy="923330"/>
            </a:xfrm>
            <a:prstGeom prst="rect">
              <a:avLst/>
            </a:prstGeom>
          </p:spPr>
          <p:txBody>
            <a:bodyPr wrap="square" anchor="b" anchorCtr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Background research and reports 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BB48E4-13A3-3447-9D8D-F3BDADA565DA}"/>
                </a:ext>
              </a:extLst>
            </p:cNvPr>
            <p:cNvSpPr/>
            <p:nvPr/>
          </p:nvSpPr>
          <p:spPr>
            <a:xfrm>
              <a:off x="4708270" y="2866465"/>
              <a:ext cx="1610188" cy="1610188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D4432B-C5BB-8C4E-B6DE-61D486E90134}"/>
                </a:ext>
              </a:extLst>
            </p:cNvPr>
            <p:cNvSpPr txBox="1"/>
            <p:nvPr/>
          </p:nvSpPr>
          <p:spPr>
            <a:xfrm>
              <a:off x="6318458" y="3439617"/>
              <a:ext cx="324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323037-F413-1544-85A1-4D7C15F4A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3113" y="3141671"/>
              <a:ext cx="984221" cy="105392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6D40CF-2E03-F043-85BB-00418C20C3A6}"/>
              </a:ext>
            </a:extLst>
          </p:cNvPr>
          <p:cNvGrpSpPr/>
          <p:nvPr/>
        </p:nvGrpSpPr>
        <p:grpSpPr>
          <a:xfrm>
            <a:off x="2773235" y="3061048"/>
            <a:ext cx="1935033" cy="2278247"/>
            <a:chOff x="2773235" y="2866465"/>
            <a:chExt cx="1935033" cy="227824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802F0A-5DE1-0D42-A2B6-26C0D6112A83}"/>
                </a:ext>
              </a:extLst>
            </p:cNvPr>
            <p:cNvSpPr/>
            <p:nvPr/>
          </p:nvSpPr>
          <p:spPr>
            <a:xfrm>
              <a:off x="2773235" y="4498381"/>
              <a:ext cx="1610188" cy="646331"/>
            </a:xfrm>
            <a:prstGeom prst="rect">
              <a:avLst/>
            </a:prstGeom>
          </p:spPr>
          <p:txBody>
            <a:bodyPr wrap="square" anchor="b" anchorCtr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Effective strategies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E80E9D-E5AF-6640-BAA1-B4CF199041B3}"/>
                </a:ext>
              </a:extLst>
            </p:cNvPr>
            <p:cNvSpPr/>
            <p:nvPr/>
          </p:nvSpPr>
          <p:spPr>
            <a:xfrm>
              <a:off x="2773235" y="2866465"/>
              <a:ext cx="1610188" cy="1610188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EF47C5-3435-C743-BE22-5101BE10DFE0}"/>
                </a:ext>
              </a:extLst>
            </p:cNvPr>
            <p:cNvSpPr txBox="1"/>
            <p:nvPr/>
          </p:nvSpPr>
          <p:spPr>
            <a:xfrm>
              <a:off x="4383422" y="3439617"/>
              <a:ext cx="324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D2F444-BBFA-054E-B703-66B86487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358" y="3160532"/>
              <a:ext cx="1026561" cy="102656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933E732-1CD2-8B43-A28B-E98C8E39FC45}"/>
              </a:ext>
            </a:extLst>
          </p:cNvPr>
          <p:cNvGrpSpPr/>
          <p:nvPr/>
        </p:nvGrpSpPr>
        <p:grpSpPr>
          <a:xfrm>
            <a:off x="8694820" y="2540894"/>
            <a:ext cx="2658980" cy="2658980"/>
            <a:chOff x="8694820" y="2346311"/>
            <a:chExt cx="2658980" cy="26589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146967A-82AF-AA40-AE1D-3A0EEC08BBA2}"/>
                </a:ext>
              </a:extLst>
            </p:cNvPr>
            <p:cNvSpPr/>
            <p:nvPr/>
          </p:nvSpPr>
          <p:spPr>
            <a:xfrm>
              <a:off x="8694820" y="2346311"/>
              <a:ext cx="2658980" cy="2658980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2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Recruitment toolkit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269788-F0E7-0745-9761-475D9EC91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1384" y="2635977"/>
              <a:ext cx="1445852" cy="1265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50147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4583D9C-B312-3642-9496-16639071D95D}"/>
              </a:ext>
            </a:extLst>
          </p:cNvPr>
          <p:cNvSpPr/>
          <p:nvPr/>
        </p:nvSpPr>
        <p:spPr>
          <a:xfrm>
            <a:off x="0" y="1691228"/>
            <a:ext cx="12192000" cy="4501012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DF03F-F586-1043-8634-0EA8628B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71023"/>
            <a:ext cx="10515600" cy="903899"/>
          </a:xfrm>
        </p:spPr>
        <p:txBody>
          <a:bodyPr anchor="t" anchorCtr="0"/>
          <a:lstStyle/>
          <a:p>
            <a:pPr algn="ctr"/>
            <a:r>
              <a:rPr lang="en-US" sz="6600" dirty="0"/>
              <a:t>Thank You!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26E0290-27A8-C149-8EC0-58492F4543B9}"/>
              </a:ext>
            </a:extLst>
          </p:cNvPr>
          <p:cNvSpPr/>
          <p:nvPr/>
        </p:nvSpPr>
        <p:spPr>
          <a:xfrm>
            <a:off x="7385138" y="1776587"/>
            <a:ext cx="3968662" cy="396493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F9152-5E75-AE4A-A8A5-F9507B44E169}"/>
              </a:ext>
            </a:extLst>
          </p:cNvPr>
          <p:cNvSpPr txBox="1"/>
          <p:nvPr/>
        </p:nvSpPr>
        <p:spPr>
          <a:xfrm>
            <a:off x="763915" y="2503717"/>
            <a:ext cx="482897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 Clark</a:t>
            </a:r>
            <a:b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</a:t>
            </a:r>
            <a:b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jclark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@transportcenter.org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BE04B0-DD89-D94C-87D9-BB16596D8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852" y="1776588"/>
            <a:ext cx="4117233" cy="3964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C82F1-F1AD-4217-A4B6-65118497D96C}"/>
              </a:ext>
            </a:extLst>
          </p:cNvPr>
          <p:cNvSpPr txBox="1"/>
          <p:nvPr/>
        </p:nvSpPr>
        <p:spPr>
          <a:xfrm>
            <a:off x="6954980" y="5718115"/>
            <a:ext cx="48289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www.transitworkforce.org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0475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B3674-C28B-42A0-88CD-3F60B6CE5E73}"/>
              </a:ext>
            </a:extLst>
          </p:cNvPr>
          <p:cNvSpPr txBox="1"/>
          <p:nvPr/>
        </p:nvSpPr>
        <p:spPr>
          <a:xfrm>
            <a:off x="1033549" y="2660072"/>
            <a:ext cx="101249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0F61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600" dirty="0"/>
              <a:t>The True Value of Transit</a:t>
            </a:r>
          </a:p>
        </p:txBody>
      </p:sp>
    </p:spTree>
    <p:extLst>
      <p:ext uri="{BB962C8B-B14F-4D97-AF65-F5344CB8AC3E}">
        <p14:creationId xmlns:p14="http://schemas.microsoft.com/office/powerpoint/2010/main" val="32743829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12AC-60AF-4543-BF8B-1666DF8D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36526"/>
            <a:ext cx="10515600" cy="1260596"/>
          </a:xfrm>
        </p:spPr>
        <p:txBody>
          <a:bodyPr/>
          <a:lstStyle/>
          <a:p>
            <a:pPr algn="ctr"/>
            <a:r>
              <a:rPr lang="en-US" dirty="0"/>
              <a:t>Reduces Congestion and Accommodates Population Density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0E667-12CE-554D-A2B2-24B78187D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B55EA0-0825-4B34-AE41-F6B33ADFD5C4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6530DC-FAAB-1E43-9858-1B7CF4AA115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17068" r="1219"/>
          <a:stretch/>
        </p:blipFill>
        <p:spPr bwMode="auto">
          <a:xfrm>
            <a:off x="3064476" y="1387475"/>
            <a:ext cx="606716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8208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vironmental Benefits of Public Transit | The Environment | About KCATA |  KCATA">
            <a:extLst>
              <a:ext uri="{FF2B5EF4-FFF2-40B4-BE49-F238E27FC236}">
                <a16:creationId xmlns:a16="http://schemas.microsoft.com/office/drawing/2014/main" id="{9AB1F353-A11D-41C5-9717-AB2C53C6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796"/>
            <a:ext cx="12192000" cy="656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AC687-683F-4069-AEEA-698B2FB259CC}"/>
              </a:ext>
            </a:extLst>
          </p:cNvPr>
          <p:cNvSpPr/>
          <p:nvPr/>
        </p:nvSpPr>
        <p:spPr>
          <a:xfrm>
            <a:off x="0" y="0"/>
            <a:ext cx="12192000" cy="664797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E93FD1-E0C9-4D14-8FB4-11EFE6BC8FA4}"/>
              </a:ext>
            </a:extLst>
          </p:cNvPr>
          <p:cNvSpPr txBox="1">
            <a:spLocks/>
          </p:cNvSpPr>
          <p:nvPr/>
        </p:nvSpPr>
        <p:spPr>
          <a:xfrm>
            <a:off x="546100" y="255546"/>
            <a:ext cx="11290300" cy="6647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62A744"/>
                </a:solidFill>
              </a:rPr>
              <a:t>Environmental Good: Low Carbon Footprint</a:t>
            </a:r>
          </a:p>
        </p:txBody>
      </p:sp>
    </p:spTree>
    <p:extLst>
      <p:ext uri="{BB962C8B-B14F-4D97-AF65-F5344CB8AC3E}">
        <p14:creationId xmlns:p14="http://schemas.microsoft.com/office/powerpoint/2010/main" val="10109018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0F68-32CA-40D5-86BB-65C57523C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Good 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2EE0C-93D4-4A9D-8B07-AC809B524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5920"/>
            <a:ext cx="8039793" cy="4572000"/>
          </a:xfrm>
        </p:spPr>
        <p:txBody>
          <a:bodyPr/>
          <a:lstStyle/>
          <a:p>
            <a:r>
              <a:rPr lang="en-US" b="1" dirty="0">
                <a:solidFill>
                  <a:srgbClr val="05A34B"/>
                </a:solidFill>
              </a:rPr>
              <a:t>The need: </a:t>
            </a:r>
            <a:r>
              <a:rPr lang="en-US" dirty="0"/>
              <a:t>workers to fill large number of job openings</a:t>
            </a:r>
          </a:p>
          <a:p>
            <a:r>
              <a:rPr lang="en-US" b="1" dirty="0">
                <a:solidFill>
                  <a:srgbClr val="05A34B"/>
                </a:solidFill>
              </a:rPr>
              <a:t>The challenge: </a:t>
            </a:r>
            <a:r>
              <a:rPr lang="en-US" dirty="0"/>
              <a:t>lack of applicants with skills needed</a:t>
            </a:r>
          </a:p>
          <a:p>
            <a:r>
              <a:rPr lang="en-US" b="1" dirty="0">
                <a:solidFill>
                  <a:srgbClr val="05A34B"/>
                </a:solidFill>
              </a:rPr>
              <a:t>The solution: </a:t>
            </a:r>
            <a:r>
              <a:rPr lang="en-US" dirty="0"/>
              <a:t>invest in training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9E2B7-263B-4640-AA49-57753E148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DC2CEE-C89B-6D4C-8A2C-B626C37EB60D}" type="slidenum">
              <a:rPr lang="en-US" smtClean="0">
                <a:solidFill>
                  <a:srgbClr val="0F6134"/>
                </a:solidFill>
              </a:rPr>
              <a:pPr/>
              <a:t>5</a:t>
            </a:fld>
            <a:endParaRPr lang="en-US" dirty="0">
              <a:solidFill>
                <a:srgbClr val="0F613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C213C-4D6C-4046-9920-DEB896418C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046" y="3205954"/>
            <a:ext cx="5410199" cy="28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3767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29F0-99BC-BB40-B03B-780D1EB2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Transit Workforce Center –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892E3-7231-C340-A971-AA62B374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Operated by the </a:t>
            </a:r>
            <a:r>
              <a:rPr lang="en-US" altLang="en-US" b="1" dirty="0"/>
              <a:t>ITLC</a:t>
            </a:r>
            <a:r>
              <a:rPr lang="en-US" altLang="en-US" dirty="0"/>
              <a:t>, the </a:t>
            </a:r>
            <a:r>
              <a:rPr lang="en-US" altLang="en-US" b="1" dirty="0"/>
              <a:t>Transit Workforce Center </a:t>
            </a:r>
            <a:r>
              <a:rPr lang="en-US" altLang="en-US" dirty="0"/>
              <a:t>(TWC) is </a:t>
            </a:r>
            <a:r>
              <a:rPr lang="en-US" b="1" dirty="0"/>
              <a:t>FTA</a:t>
            </a:r>
            <a:r>
              <a:rPr lang="en-US" dirty="0"/>
              <a:t>’s first ever national technical assistance center for transit workforce development.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64D54-F1BC-1B40-A092-71C69560A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2CEE-C89B-6D4C-8A2C-B626C37EB60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F61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61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A896F-BF96-BB49-9D33-823FC31C7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" b="-6677"/>
          <a:stretch/>
        </p:blipFill>
        <p:spPr>
          <a:xfrm>
            <a:off x="1422400" y="3109586"/>
            <a:ext cx="9349740" cy="32467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8278855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45B9-DD8E-4DFF-849C-3C15ABFA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305AD-116E-47FC-93A6-7DB75613E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DC2CEE-C89B-6D4C-8A2C-B626C37EB60D}" type="slidenum">
              <a:rPr lang="en-US" smtClean="0">
                <a:solidFill>
                  <a:srgbClr val="0F6134"/>
                </a:solidFill>
              </a:rPr>
              <a:pPr/>
              <a:t>7</a:t>
            </a:fld>
            <a:endParaRPr lang="en-US" dirty="0">
              <a:solidFill>
                <a:srgbClr val="0F6134"/>
              </a:solidFill>
            </a:endParaRPr>
          </a:p>
        </p:txBody>
      </p:sp>
      <p:pic>
        <p:nvPicPr>
          <p:cNvPr id="13" name="Making Connections 2022 Opening Video">
            <a:hlinkClick r:id="" action="ppaction://media"/>
            <a:extLst>
              <a:ext uri="{FF2B5EF4-FFF2-40B4-BE49-F238E27FC236}">
                <a16:creationId xmlns:a16="http://schemas.microsoft.com/office/drawing/2014/main" id="{90390FD6-CE4B-4197-A3DB-0BD2FF2733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58" y="2633"/>
            <a:ext cx="11944607" cy="6718842"/>
          </a:xfrm>
        </p:spPr>
      </p:pic>
    </p:spTree>
    <p:extLst>
      <p:ext uri="{BB962C8B-B14F-4D97-AF65-F5344CB8AC3E}">
        <p14:creationId xmlns:p14="http://schemas.microsoft.com/office/powerpoint/2010/main" val="2048734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B0028-029F-8B45-9C7E-C138627F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Selected TWC Workforce Development Resources, Strategies, and Initiatives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502B-B26C-1C4A-A9E2-F0811C401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DC2CEE-C89B-6D4C-8A2C-B626C37EB60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A8CBA-AB2F-F94E-B381-ED21874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37185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1F4195-6176-F544-B06B-1E47EC594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670" y="3942147"/>
            <a:ext cx="914400" cy="904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097AA-6078-D442-901B-AA6D95FF8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93701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18E9CA-097F-1049-B3C8-929356EF2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737360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C7F89C-ED65-7640-B77E-4547A4323D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6670" y="2837185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2A1E40-5CB5-3F48-A8ED-79C68A311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6670" y="1742497"/>
            <a:ext cx="914400" cy="904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649A57-5927-F24D-A278-BB83D169BF30}"/>
              </a:ext>
            </a:extLst>
          </p:cNvPr>
          <p:cNvSpPr txBox="1"/>
          <p:nvPr/>
        </p:nvSpPr>
        <p:spPr>
          <a:xfrm>
            <a:off x="1861039" y="1737360"/>
            <a:ext cx="4039698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workforce development 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4B1700-5B02-B542-B823-E43A5CFAE4F1}"/>
              </a:ext>
            </a:extLst>
          </p:cNvPr>
          <p:cNvSpPr txBox="1"/>
          <p:nvPr/>
        </p:nvSpPr>
        <p:spPr>
          <a:xfrm>
            <a:off x="1861039" y="2837185"/>
            <a:ext cx="4039698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stakeholders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25603-65F4-7C4C-AEFE-AF7B593E79A3}"/>
              </a:ext>
            </a:extLst>
          </p:cNvPr>
          <p:cNvSpPr txBox="1"/>
          <p:nvPr/>
        </p:nvSpPr>
        <p:spPr>
          <a:xfrm>
            <a:off x="1861038" y="3937010"/>
            <a:ext cx="4039699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Mentoring programs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3F6710-FB1D-CD4F-B268-DA6A54951E96}"/>
              </a:ext>
            </a:extLst>
          </p:cNvPr>
          <p:cNvSpPr txBox="1"/>
          <p:nvPr/>
        </p:nvSpPr>
        <p:spPr>
          <a:xfrm>
            <a:off x="7625640" y="1737360"/>
            <a:ext cx="3728160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Transit Training and Apprenticeship Innovators Network (ATTAIN)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04406-0B34-4D41-ACD9-423160C4F718}"/>
              </a:ext>
            </a:extLst>
          </p:cNvPr>
          <p:cNvSpPr txBox="1"/>
          <p:nvPr/>
        </p:nvSpPr>
        <p:spPr>
          <a:xfrm>
            <a:off x="7625640" y="2837185"/>
            <a:ext cx="3728160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ConnectingMyCommunity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</a:t>
            </a:r>
          </a:p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Transit Frontline Worker Recruitment Campaign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E4D942-7420-8442-BF9D-5BFB21D4E41A}"/>
              </a:ext>
            </a:extLst>
          </p:cNvPr>
          <p:cNvSpPr txBox="1"/>
          <p:nvPr/>
        </p:nvSpPr>
        <p:spPr>
          <a:xfrm>
            <a:off x="7625640" y="3937010"/>
            <a:ext cx="3728160" cy="91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Emission Bus transition</a:t>
            </a:r>
          </a:p>
        </p:txBody>
      </p:sp>
    </p:spTree>
    <p:extLst>
      <p:ext uri="{BB962C8B-B14F-4D97-AF65-F5344CB8AC3E}">
        <p14:creationId xmlns:p14="http://schemas.microsoft.com/office/powerpoint/2010/main" val="145758099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5F0E-A6CE-4DE2-8F9F-179ADD324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650" y="628651"/>
            <a:ext cx="8401050" cy="5589270"/>
          </a:xfrm>
        </p:spPr>
        <p:txBody>
          <a:bodyPr>
            <a:normAutofit/>
          </a:bodyPr>
          <a:lstStyle/>
          <a:p>
            <a:r>
              <a:rPr lang="en-US" dirty="0"/>
              <a:t>WIOA funds – 2023 Virginia allotments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$13.6 million - Adult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$13 million - Dislocated Worker Activities</a:t>
            </a:r>
          </a:p>
          <a:p>
            <a:br>
              <a:rPr lang="en-US" dirty="0"/>
            </a:br>
            <a:r>
              <a:rPr lang="en-US" dirty="0"/>
              <a:t>DOL Building Pathways to Infrastructure Jobs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$80 million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FTA Formula Funds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0.5% can be used for workforce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FTA Low-No Grant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2022 Workforce Development funding - $43.4 million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8AA4F-9361-4BA1-BB97-CE97B244F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DC2CEE-C89B-6D4C-8A2C-B626C37EB60D}" type="slidenum">
              <a:rPr lang="en-US" smtClean="0">
                <a:solidFill>
                  <a:srgbClr val="0F6134"/>
                </a:solidFill>
              </a:rPr>
              <a:pPr/>
              <a:t>9</a:t>
            </a:fld>
            <a:endParaRPr lang="en-US" dirty="0">
              <a:solidFill>
                <a:srgbClr val="0F613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A85CC-3FF1-47B3-87F8-D627FDB40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8572" r="7049" b="21843"/>
          <a:stretch/>
        </p:blipFill>
        <p:spPr>
          <a:xfrm>
            <a:off x="0" y="628651"/>
            <a:ext cx="3464906" cy="33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9138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TWC 1">
      <a:dk1>
        <a:srgbClr val="000000"/>
      </a:dk1>
      <a:lt1>
        <a:srgbClr val="FFFFFF"/>
      </a:lt1>
      <a:dk2>
        <a:srgbClr val="615F67"/>
      </a:dk2>
      <a:lt2>
        <a:srgbClr val="E7E6E6"/>
      </a:lt2>
      <a:accent1>
        <a:srgbClr val="0F6134"/>
      </a:accent1>
      <a:accent2>
        <a:srgbClr val="00A34B"/>
      </a:accent2>
      <a:accent3>
        <a:srgbClr val="D7E023"/>
      </a:accent3>
      <a:accent4>
        <a:srgbClr val="DC5D22"/>
      </a:accent4>
      <a:accent5>
        <a:srgbClr val="01A5B6"/>
      </a:accent5>
      <a:accent6>
        <a:srgbClr val="8D7632"/>
      </a:accent6>
      <a:hlink>
        <a:srgbClr val="4AA34C"/>
      </a:hlink>
      <a:folHlink>
        <a:srgbClr val="28603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TWC 1">
      <a:dk1>
        <a:srgbClr val="000000"/>
      </a:dk1>
      <a:lt1>
        <a:srgbClr val="FFFFFF"/>
      </a:lt1>
      <a:dk2>
        <a:srgbClr val="615F67"/>
      </a:dk2>
      <a:lt2>
        <a:srgbClr val="E7E6E6"/>
      </a:lt2>
      <a:accent1>
        <a:srgbClr val="0F6134"/>
      </a:accent1>
      <a:accent2>
        <a:srgbClr val="00A34B"/>
      </a:accent2>
      <a:accent3>
        <a:srgbClr val="D7E023"/>
      </a:accent3>
      <a:accent4>
        <a:srgbClr val="DC5D22"/>
      </a:accent4>
      <a:accent5>
        <a:srgbClr val="01A5B6"/>
      </a:accent5>
      <a:accent6>
        <a:srgbClr val="8D7632"/>
      </a:accent6>
      <a:hlink>
        <a:srgbClr val="4AA34C"/>
      </a:hlink>
      <a:folHlink>
        <a:srgbClr val="28603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56032</TotalTime>
  <Words>372</Words>
  <Application>Microsoft Office PowerPoint</Application>
  <PresentationFormat>Widescreen</PresentationFormat>
  <Paragraphs>77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1_Office Theme</vt:lpstr>
      <vt:lpstr>5_Office Theme</vt:lpstr>
      <vt:lpstr>PowerPoint Presentation</vt:lpstr>
      <vt:lpstr>PowerPoint Presentation</vt:lpstr>
      <vt:lpstr>Reduces Congestion and Accommodates Population Density</vt:lpstr>
      <vt:lpstr>PowerPoint Presentation</vt:lpstr>
      <vt:lpstr>Source of Good Jobs</vt:lpstr>
      <vt:lpstr>Transit Workforce Center – Mission</vt:lpstr>
      <vt:lpstr>MC video</vt:lpstr>
      <vt:lpstr>Selected TWC Workforce Development Resources, Strategies, and Initiatives</vt:lpstr>
      <vt:lpstr>PowerPoint Presentation</vt:lpstr>
      <vt:lpstr>Transit Frontline Occupation Apprenticeships and Mentoring</vt:lpstr>
      <vt:lpstr>PowerPoint Presentation</vt:lpstr>
      <vt:lpstr>What is the National Transit Frontline Worker Recruitment Campaign Toolkit?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Greenfield</dc:creator>
  <cp:lastModifiedBy>Lisa Guthrie</cp:lastModifiedBy>
  <cp:revision>118</cp:revision>
  <dcterms:created xsi:type="dcterms:W3CDTF">2023-03-05T20:31:54Z</dcterms:created>
  <dcterms:modified xsi:type="dcterms:W3CDTF">2023-05-25T19:25:33Z</dcterms:modified>
</cp:coreProperties>
</file>