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y="6858000" cx="12192000"/>
  <p:notesSz cx="6858000" cy="9144000"/>
  <p:embeddedFontLst>
    <p:embeddedFont>
      <p:font typeface="Libre Franklin Medium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0" roundtripDataSignature="AMtx7mi8q5Z18OGiVYqaL0OnR6NYmvUp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LibreFranklinMedium-regular.fntdata"/><Relationship Id="rId25" Type="http://schemas.openxmlformats.org/officeDocument/2006/relationships/slide" Target="slides/slide21.xml"/><Relationship Id="rId28" Type="http://schemas.openxmlformats.org/officeDocument/2006/relationships/font" Target="fonts/LibreFranklinMedium-italic.fntdata"/><Relationship Id="rId27" Type="http://schemas.openxmlformats.org/officeDocument/2006/relationships/font" Target="fonts/LibreFranklinMedium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LibreFranklinMedium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0" Type="http://customschemas.google.com/relationships/presentationmetadata" Target="meta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3" name="Google Shape;16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9" name="Google Shape;169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8" name="Google Shape;178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5" name="Google Shape;185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4" name="Google Shape;194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7" name="Google Shape;207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Earned media continued…..</a:t>
            </a:r>
            <a:endParaRPr/>
          </a:p>
        </p:txBody>
      </p:sp>
      <p:sp>
        <p:nvSpPr>
          <p:cNvPr id="220" name="Google Shape;220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7" name="Google Shape;227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6" name="Google Shape;236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2" name="Google Shape;252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5" name="Google Shape;265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2" name="Google Shape;272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9" name="Google Shape;10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9" name="Google Shape;119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7" name="Google Shape;12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4" name="Google Shape;13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1" name="Google Shape;14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8" name="Google Shape;14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5" name="Google Shape;15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4" name="Google Shape;24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3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3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3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3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3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25.png"/><Relationship Id="rId5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3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Relationship Id="rId4" Type="http://schemas.openxmlformats.org/officeDocument/2006/relationships/image" Target="../media/image24.png"/><Relationship Id="rId5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0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26.png"/><Relationship Id="rId9" Type="http://schemas.openxmlformats.org/officeDocument/2006/relationships/image" Target="../media/image28.png"/><Relationship Id="rId5" Type="http://schemas.openxmlformats.org/officeDocument/2006/relationships/image" Target="../media/image22.png"/><Relationship Id="rId6" Type="http://schemas.openxmlformats.org/officeDocument/2006/relationships/image" Target="../media/image2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Relationship Id="rId4" Type="http://schemas.openxmlformats.org/officeDocument/2006/relationships/image" Target="../media/image7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Relationship Id="rId4" Type="http://schemas.openxmlformats.org/officeDocument/2006/relationships/image" Target="../media/image33.jpg"/><Relationship Id="rId5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Relationship Id="rId4" Type="http://schemas.openxmlformats.org/officeDocument/2006/relationships/image" Target="../media/image41.png"/><Relationship Id="rId5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47.png"/><Relationship Id="rId10" Type="http://schemas.openxmlformats.org/officeDocument/2006/relationships/image" Target="../media/image43.png"/><Relationship Id="rId13" Type="http://schemas.openxmlformats.org/officeDocument/2006/relationships/image" Target="../media/image14.png"/><Relationship Id="rId1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Relationship Id="rId4" Type="http://schemas.openxmlformats.org/officeDocument/2006/relationships/image" Target="../media/image7.png"/><Relationship Id="rId9" Type="http://schemas.openxmlformats.org/officeDocument/2006/relationships/image" Target="../media/image42.png"/><Relationship Id="rId5" Type="http://schemas.openxmlformats.org/officeDocument/2006/relationships/image" Target="../media/image39.png"/><Relationship Id="rId6" Type="http://schemas.openxmlformats.org/officeDocument/2006/relationships/image" Target="../media/image37.jpg"/><Relationship Id="rId7" Type="http://schemas.openxmlformats.org/officeDocument/2006/relationships/image" Target="../media/image40.png"/><Relationship Id="rId8" Type="http://schemas.openxmlformats.org/officeDocument/2006/relationships/image" Target="../media/image3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Relationship Id="rId4" Type="http://schemas.openxmlformats.org/officeDocument/2006/relationships/image" Target="../media/image46.png"/><Relationship Id="rId9" Type="http://schemas.openxmlformats.org/officeDocument/2006/relationships/image" Target="../media/image14.png"/><Relationship Id="rId5" Type="http://schemas.openxmlformats.org/officeDocument/2006/relationships/image" Target="../media/image44.png"/><Relationship Id="rId6" Type="http://schemas.openxmlformats.org/officeDocument/2006/relationships/image" Target="../media/image48.png"/><Relationship Id="rId7" Type="http://schemas.openxmlformats.org/officeDocument/2006/relationships/image" Target="../media/image45.png"/><Relationship Id="rId8" Type="http://schemas.openxmlformats.org/officeDocument/2006/relationships/image" Target="../media/image49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.png"/><Relationship Id="rId10" Type="http://schemas.openxmlformats.org/officeDocument/2006/relationships/image" Target="../media/image2.png"/><Relationship Id="rId13" Type="http://schemas.openxmlformats.org/officeDocument/2006/relationships/image" Target="../media/image15.png"/><Relationship Id="rId1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1.png"/><Relationship Id="rId5" Type="http://schemas.openxmlformats.org/officeDocument/2006/relationships/image" Target="../media/image20.png"/><Relationship Id="rId6" Type="http://schemas.openxmlformats.org/officeDocument/2006/relationships/image" Target="../media/image9.png"/><Relationship Id="rId7" Type="http://schemas.openxmlformats.org/officeDocument/2006/relationships/image" Target="../media/image10.jpg"/><Relationship Id="rId8" Type="http://schemas.openxmlformats.org/officeDocument/2006/relationships/image" Target="../media/image2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3.jpg"/><Relationship Id="rId5" Type="http://schemas.openxmlformats.org/officeDocument/2006/relationships/image" Target="../media/image1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7990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title"/>
          </p:nvPr>
        </p:nvSpPr>
        <p:spPr>
          <a:xfrm>
            <a:off x="552450" y="247491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bre Franklin Medium"/>
              <a:buNone/>
            </a:pPr>
            <a:r>
              <a:rPr b="1" lang="en-US" sz="60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Reframing Transit:</a:t>
            </a:r>
            <a:endParaRPr/>
          </a:p>
        </p:txBody>
      </p:sp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b="29633" l="0" r="0" t="21830"/>
          <a:stretch/>
        </p:blipFill>
        <p:spPr>
          <a:xfrm>
            <a:off x="9716040" y="5643562"/>
            <a:ext cx="2475960" cy="1201693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>
            <p:ph idx="1" type="body"/>
          </p:nvPr>
        </p:nvSpPr>
        <p:spPr>
          <a:xfrm>
            <a:off x="838200" y="3629024"/>
            <a:ext cx="10515600" cy="728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i="1" lang="en-US" sz="4000">
                <a:solidFill>
                  <a:schemeClr val="lt1"/>
                </a:solidFill>
              </a:rPr>
              <a:t>Increasing Ridership and Public Engagement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t/>
            </a:r>
            <a:endParaRPr i="1" sz="4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79901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2"/>
          <p:cNvSpPr txBox="1"/>
          <p:nvPr>
            <p:ph type="title"/>
          </p:nvPr>
        </p:nvSpPr>
        <p:spPr>
          <a:xfrm>
            <a:off x="838200" y="249126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bre Franklin Medium"/>
              <a:buNone/>
            </a:pPr>
            <a:r>
              <a:rPr b="1" lang="en-US" sz="44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Creating a Strategic Marketing Plan</a:t>
            </a:r>
            <a:endParaRPr b="1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166" name="Google Shape;166;p12"/>
          <p:cNvPicPr preferRelativeResize="0"/>
          <p:nvPr/>
        </p:nvPicPr>
        <p:blipFill rotWithShape="1">
          <a:blip r:embed="rId3">
            <a:alphaModFix/>
          </a:blip>
          <a:srcRect b="29633" l="0" r="0" t="21830"/>
          <a:stretch/>
        </p:blipFill>
        <p:spPr>
          <a:xfrm>
            <a:off x="9716040" y="5643562"/>
            <a:ext cx="2475960" cy="1201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79901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3"/>
          <p:cNvSpPr txBox="1"/>
          <p:nvPr>
            <p:ph type="title"/>
          </p:nvPr>
        </p:nvSpPr>
        <p:spPr>
          <a:xfrm>
            <a:off x="548203" y="18492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ibre Franklin Medium"/>
              <a:buNone/>
            </a:pPr>
            <a:r>
              <a:rPr b="1" lang="en-US" sz="48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Amtrak Case Study </a:t>
            </a:r>
            <a:endParaRPr/>
          </a:p>
        </p:txBody>
      </p:sp>
      <p:pic>
        <p:nvPicPr>
          <p:cNvPr id="172" name="Google Shape;172;p13"/>
          <p:cNvPicPr preferRelativeResize="0"/>
          <p:nvPr/>
        </p:nvPicPr>
        <p:blipFill rotWithShape="1">
          <a:blip r:embed="rId3">
            <a:alphaModFix/>
          </a:blip>
          <a:srcRect b="29633" l="0" r="0" t="21830"/>
          <a:stretch/>
        </p:blipFill>
        <p:spPr>
          <a:xfrm>
            <a:off x="9716040" y="5643562"/>
            <a:ext cx="2475960" cy="1201693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3"/>
          <p:cNvSpPr txBox="1"/>
          <p:nvPr>
            <p:ph idx="1" type="body"/>
          </p:nvPr>
        </p:nvSpPr>
        <p:spPr>
          <a:xfrm>
            <a:off x="405329" y="1634944"/>
            <a:ext cx="6052622" cy="4644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solidFill>
                  <a:schemeClr val="lt1"/>
                </a:solidFill>
              </a:rPr>
              <a:t>Back in 2018, Amtrak research showed that ticket pricing was a customer perception preventing train travel.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solidFill>
                  <a:schemeClr val="lt1"/>
                </a:solidFill>
              </a:rPr>
              <a:t>Additional insights revealed that unfamiliarity with train travel, lack of awareness of destinations and routes, and the benefits of train travel over flying or driving were also key factors.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solidFill>
                  <a:schemeClr val="lt1"/>
                </a:solidFill>
              </a:rPr>
              <a:t>In March 2023, Amtrak reached it’s highest historical ridership on record. 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-101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</p:txBody>
      </p:sp>
      <p:pic>
        <p:nvPicPr>
          <p:cNvPr id="174" name="Google Shape;174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94897" y="1731872"/>
            <a:ext cx="5221137" cy="39116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graphics, graphic design, font, text&#10;&#10;Description automatically generated" id="175" name="Google Shape;175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42790" y="5983646"/>
            <a:ext cx="1834610" cy="773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79901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4"/>
          <p:cNvSpPr txBox="1"/>
          <p:nvPr>
            <p:ph type="title"/>
          </p:nvPr>
        </p:nvSpPr>
        <p:spPr>
          <a:xfrm>
            <a:off x="271463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bre Franklin Medium"/>
              <a:buNone/>
            </a:pPr>
            <a:r>
              <a:rPr b="1" lang="en-US" sz="44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Optimize all media “buckets”</a:t>
            </a:r>
            <a:endParaRPr b="1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181" name="Google Shape;181;p14"/>
          <p:cNvPicPr preferRelativeResize="0"/>
          <p:nvPr/>
        </p:nvPicPr>
        <p:blipFill rotWithShape="1">
          <a:blip r:embed="rId3">
            <a:alphaModFix/>
          </a:blip>
          <a:srcRect b="29633" l="0" r="0" t="21830"/>
          <a:stretch/>
        </p:blipFill>
        <p:spPr>
          <a:xfrm>
            <a:off x="9716040" y="5643562"/>
            <a:ext cx="2475960" cy="1201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4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1648" t="0"/>
          <a:stretch/>
        </p:blipFill>
        <p:spPr>
          <a:xfrm>
            <a:off x="1900237" y="1173204"/>
            <a:ext cx="7643813" cy="50712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79901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5"/>
          <p:cNvSpPr txBox="1"/>
          <p:nvPr>
            <p:ph type="title"/>
          </p:nvPr>
        </p:nvSpPr>
        <p:spPr>
          <a:xfrm>
            <a:off x="376753" y="1274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ibre Franklin Medium"/>
              <a:buNone/>
            </a:pPr>
            <a:r>
              <a:rPr b="1" lang="en-US" sz="48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Paid Media</a:t>
            </a:r>
            <a:endParaRPr/>
          </a:p>
        </p:txBody>
      </p:sp>
      <p:pic>
        <p:nvPicPr>
          <p:cNvPr id="188" name="Google Shape;188;p15"/>
          <p:cNvPicPr preferRelativeResize="0"/>
          <p:nvPr/>
        </p:nvPicPr>
        <p:blipFill rotWithShape="1">
          <a:blip r:embed="rId3">
            <a:alphaModFix/>
          </a:blip>
          <a:srcRect b="29633" l="0" r="0" t="21830"/>
          <a:stretch/>
        </p:blipFill>
        <p:spPr>
          <a:xfrm>
            <a:off x="9716040" y="5643562"/>
            <a:ext cx="2475960" cy="1201693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5"/>
          <p:cNvSpPr txBox="1"/>
          <p:nvPr>
            <p:ph idx="1" type="body"/>
          </p:nvPr>
        </p:nvSpPr>
        <p:spPr>
          <a:xfrm>
            <a:off x="376753" y="1173595"/>
            <a:ext cx="6052622" cy="4644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solidFill>
                  <a:schemeClr val="lt1"/>
                </a:solidFill>
              </a:rPr>
              <a:t>Amtrak VA’s paid media typically focuses on key customers with specific, relevant messaging – primarily discount fares &amp; promotional pricing.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solidFill>
                  <a:schemeClr val="lt1"/>
                </a:solidFill>
              </a:rPr>
              <a:t>We focus on Business travelers, Leisure travelers - including families, seniors, and adventure travelers – and College Students who attend the vast number of campuses across the commonwealth.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-101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</p:txBody>
      </p:sp>
      <p:pic>
        <p:nvPicPr>
          <p:cNvPr id="190" name="Google Shape;190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77720" y="1106875"/>
            <a:ext cx="5237527" cy="4644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graphics, graphic design, font, text&#10;&#10;Description automatically generated" id="191" name="Google Shape;191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42790" y="5983646"/>
            <a:ext cx="1834610" cy="773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79901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16"/>
          <p:cNvPicPr preferRelativeResize="0"/>
          <p:nvPr/>
        </p:nvPicPr>
        <p:blipFill rotWithShape="1">
          <a:blip r:embed="rId3">
            <a:alphaModFix/>
          </a:blip>
          <a:srcRect b="29633" l="0" r="0" t="21830"/>
          <a:stretch/>
        </p:blipFill>
        <p:spPr>
          <a:xfrm>
            <a:off x="9716040" y="5643562"/>
            <a:ext cx="2475960" cy="1201693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6"/>
          <p:cNvSpPr txBox="1"/>
          <p:nvPr>
            <p:ph type="title"/>
          </p:nvPr>
        </p:nvSpPr>
        <p:spPr>
          <a:xfrm>
            <a:off x="189723" y="-123353"/>
            <a:ext cx="3368273" cy="12663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bre Franklin Medium"/>
              <a:buNone/>
            </a:pPr>
            <a:r>
              <a:rPr b="1" lang="en-US" sz="44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Paid Media </a:t>
            </a:r>
            <a:endParaRPr b="1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198" name="Google Shape;198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50251" y="4150665"/>
            <a:ext cx="2247068" cy="1850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54941" y="900973"/>
            <a:ext cx="5971714" cy="1631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32936" y="4621307"/>
            <a:ext cx="5954632" cy="2064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588123" y="2683136"/>
            <a:ext cx="5905351" cy="1787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73194" y="4150666"/>
            <a:ext cx="3152246" cy="2535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716040" y="240803"/>
            <a:ext cx="2286237" cy="3674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89723" y="987763"/>
            <a:ext cx="3220754" cy="3090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79901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12066" y="139756"/>
            <a:ext cx="3391389" cy="3032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7"/>
          <p:cNvPicPr preferRelativeResize="0"/>
          <p:nvPr/>
        </p:nvPicPr>
        <p:blipFill rotWithShape="1">
          <a:blip r:embed="rId4">
            <a:alphaModFix/>
          </a:blip>
          <a:srcRect b="29633" l="0" r="0" t="21830"/>
          <a:stretch/>
        </p:blipFill>
        <p:spPr>
          <a:xfrm>
            <a:off x="9716040" y="5643562"/>
            <a:ext cx="2475960" cy="1201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28499" y="2775887"/>
            <a:ext cx="2901816" cy="2943298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7"/>
          <p:cNvSpPr txBox="1"/>
          <p:nvPr>
            <p:ph type="title"/>
          </p:nvPr>
        </p:nvSpPr>
        <p:spPr>
          <a:xfrm>
            <a:off x="174700" y="0"/>
            <a:ext cx="4168700" cy="12663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bre Franklin Medium"/>
              <a:buNone/>
            </a:pPr>
            <a:r>
              <a:rPr b="1" lang="en-US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Earned Media </a:t>
            </a:r>
            <a:endParaRPr/>
          </a:p>
        </p:txBody>
      </p:sp>
      <p:pic>
        <p:nvPicPr>
          <p:cNvPr id="213" name="Google Shape;213;p17"/>
          <p:cNvPicPr preferRelativeResize="0"/>
          <p:nvPr/>
        </p:nvPicPr>
        <p:blipFill rotWithShape="1">
          <a:blip r:embed="rId6">
            <a:alphaModFix/>
          </a:blip>
          <a:srcRect b="2798" l="6030" r="3646" t="2798"/>
          <a:stretch/>
        </p:blipFill>
        <p:spPr>
          <a:xfrm>
            <a:off x="5790115" y="168332"/>
            <a:ext cx="2818659" cy="2546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16040" y="3429000"/>
            <a:ext cx="2387415" cy="2505104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7"/>
          <p:cNvSpPr txBox="1"/>
          <p:nvPr/>
        </p:nvSpPr>
        <p:spPr>
          <a:xfrm>
            <a:off x="174700" y="1266353"/>
            <a:ext cx="5311699" cy="5451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 of the top Earned Media Opportunities in the past few years: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2019 Ram Car to Brooklyn for the A-10 tournament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 million earned impressions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Sold-out trains &amp; 15% increase in ridership over the previous year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 PRSA Richmond Awards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2022 Children’s Museum Of Richmond Exhibit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Educational, interactive, and FUN installation promoting benefits of rail in Virginia.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Additionally promotes children’s discount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763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64135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graphics, graphic design, font, text&#10;&#10;Description automatically generated" id="216" name="Google Shape;216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842790" y="5983646"/>
            <a:ext cx="1834610" cy="773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79901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18"/>
          <p:cNvPicPr preferRelativeResize="0"/>
          <p:nvPr/>
        </p:nvPicPr>
        <p:blipFill rotWithShape="1">
          <a:blip r:embed="rId3">
            <a:alphaModFix/>
          </a:blip>
          <a:srcRect b="29633" l="0" r="0" t="21830"/>
          <a:stretch/>
        </p:blipFill>
        <p:spPr>
          <a:xfrm>
            <a:off x="9716040" y="5643562"/>
            <a:ext cx="2475960" cy="12016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mtrak - “Ramcar case study”" id="223" name="Google Shape;223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8388" y="325042"/>
            <a:ext cx="9832975" cy="55310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graphics, graphic design, font, text&#10;&#10;Description automatically generated" id="224" name="Google Shape;224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42790" y="5983646"/>
            <a:ext cx="1834610" cy="773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79901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19"/>
          <p:cNvPicPr preferRelativeResize="0"/>
          <p:nvPr/>
        </p:nvPicPr>
        <p:blipFill rotWithShape="1">
          <a:blip r:embed="rId3">
            <a:alphaModFix/>
          </a:blip>
          <a:srcRect b="29633" l="0" r="0" t="21830"/>
          <a:stretch/>
        </p:blipFill>
        <p:spPr>
          <a:xfrm>
            <a:off x="9716040" y="5643562"/>
            <a:ext cx="2475960" cy="1201693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9"/>
          <p:cNvSpPr txBox="1"/>
          <p:nvPr>
            <p:ph type="title"/>
          </p:nvPr>
        </p:nvSpPr>
        <p:spPr>
          <a:xfrm>
            <a:off x="174700" y="0"/>
            <a:ext cx="3870756" cy="1071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bre Franklin Medium"/>
              <a:buNone/>
            </a:pPr>
            <a:r>
              <a:rPr b="1" lang="en-US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Shared Media </a:t>
            </a:r>
            <a:endParaRPr/>
          </a:p>
        </p:txBody>
      </p:sp>
      <p:sp>
        <p:nvSpPr>
          <p:cNvPr id="231" name="Google Shape;231;p19"/>
          <p:cNvSpPr txBox="1"/>
          <p:nvPr/>
        </p:nvSpPr>
        <p:spPr>
          <a:xfrm>
            <a:off x="174700" y="1071563"/>
            <a:ext cx="6827664" cy="5451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One of the largest initiatives for 2021-2023 has been increasing our influencer outreach in which we collaborate with high-profile individuals to extend the reach of our content.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2021: Launch of Blogger Ambassador program: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 work with local tourism organizations to create custom itineraries and experiences to destinations along our routes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 have won multiple PRSA awards for this program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2023: Launch of Name, Image, Likeness (NIL) partnership with VCU Basketball player Adrian (Ace) Baldwin, Jr.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Continuation of community-based sponsorship events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763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64135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2" name="Google Shape;232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77064" y="1044547"/>
            <a:ext cx="4840236" cy="47689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graphics, graphic design, font, text&#10;&#10;Description automatically generated" id="233" name="Google Shape;233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42790" y="5983646"/>
            <a:ext cx="1834610" cy="773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79901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phical user interface&#10;&#10;Description automatically generated" id="238" name="Google Shape;23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51600" y="149182"/>
            <a:ext cx="5598087" cy="35950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9" name="Google Shape;239;p20"/>
          <p:cNvPicPr preferRelativeResize="0"/>
          <p:nvPr/>
        </p:nvPicPr>
        <p:blipFill rotWithShape="1">
          <a:blip r:embed="rId4">
            <a:alphaModFix/>
          </a:blip>
          <a:srcRect b="29633" l="0" r="0" t="21830"/>
          <a:stretch/>
        </p:blipFill>
        <p:spPr>
          <a:xfrm>
            <a:off x="9716040" y="5643562"/>
            <a:ext cx="2475960" cy="1201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0"/>
          <p:cNvPicPr preferRelativeResize="0"/>
          <p:nvPr/>
        </p:nvPicPr>
        <p:blipFill rotWithShape="1">
          <a:blip r:embed="rId5">
            <a:alphaModFix/>
          </a:blip>
          <a:srcRect b="0" l="0" r="0" t="1849"/>
          <a:stretch/>
        </p:blipFill>
        <p:spPr>
          <a:xfrm>
            <a:off x="6282408" y="3538143"/>
            <a:ext cx="3398223" cy="231358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1" name="Google Shape;241;p20"/>
          <p:cNvSpPr txBox="1"/>
          <p:nvPr>
            <p:ph type="title"/>
          </p:nvPr>
        </p:nvSpPr>
        <p:spPr>
          <a:xfrm>
            <a:off x="174700" y="0"/>
            <a:ext cx="3870756" cy="1071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bre Franklin Medium"/>
              <a:buNone/>
            </a:pPr>
            <a:r>
              <a:rPr b="1" lang="en-US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Shared Media </a:t>
            </a:r>
            <a:endParaRPr/>
          </a:p>
        </p:txBody>
      </p:sp>
      <p:pic>
        <p:nvPicPr>
          <p:cNvPr descr="Amtrak IG - Ace to Brooklyn" id="242" name="Google Shape;242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45456" y="3222241"/>
            <a:ext cx="1968425" cy="34939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application&#10;&#10;Description automatically generated" id="243" name="Google Shape;243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4700" y="4114800"/>
            <a:ext cx="3820965" cy="260139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4" name="Google Shape;244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176102" y="268856"/>
            <a:ext cx="1928506" cy="278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217479" y="1031876"/>
            <a:ext cx="1760162" cy="3011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0"/>
          <p:cNvPicPr preferRelativeResize="0"/>
          <p:nvPr/>
        </p:nvPicPr>
        <p:blipFill rotWithShape="1">
          <a:blip r:embed="rId10">
            <a:alphaModFix/>
          </a:blip>
          <a:srcRect b="0" l="0" r="0" t="20430"/>
          <a:stretch/>
        </p:blipFill>
        <p:spPr>
          <a:xfrm>
            <a:off x="9848337" y="3934254"/>
            <a:ext cx="2130454" cy="2069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74700" y="2423108"/>
            <a:ext cx="1974964" cy="1511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48200" y="972494"/>
            <a:ext cx="2001464" cy="13791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graphics, graphic design, font, text&#10;&#10;Description automatically generated" id="249" name="Google Shape;249;p2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842790" y="5983646"/>
            <a:ext cx="1834610" cy="773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79901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21"/>
          <p:cNvPicPr preferRelativeResize="0"/>
          <p:nvPr/>
        </p:nvPicPr>
        <p:blipFill rotWithShape="1">
          <a:blip r:embed="rId3">
            <a:alphaModFix/>
          </a:blip>
          <a:srcRect b="29633" l="0" r="0" t="21830"/>
          <a:stretch/>
        </p:blipFill>
        <p:spPr>
          <a:xfrm>
            <a:off x="9716040" y="5643562"/>
            <a:ext cx="2475960" cy="1201693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1"/>
          <p:cNvSpPr txBox="1"/>
          <p:nvPr>
            <p:ph type="title"/>
          </p:nvPr>
        </p:nvSpPr>
        <p:spPr>
          <a:xfrm>
            <a:off x="174700" y="0"/>
            <a:ext cx="4168700" cy="12663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bre Franklin Medium"/>
              <a:buNone/>
            </a:pPr>
            <a:r>
              <a:rPr b="1" lang="en-US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Owned Media </a:t>
            </a:r>
            <a:endParaRPr/>
          </a:p>
        </p:txBody>
      </p:sp>
      <p:pic>
        <p:nvPicPr>
          <p:cNvPr id="256" name="Google Shape;256;p21"/>
          <p:cNvPicPr preferRelativeResize="0"/>
          <p:nvPr/>
        </p:nvPicPr>
        <p:blipFill rotWithShape="1">
          <a:blip r:embed="rId4">
            <a:alphaModFix/>
          </a:blip>
          <a:srcRect b="4871" l="0" r="0" t="6751"/>
          <a:stretch/>
        </p:blipFill>
        <p:spPr>
          <a:xfrm>
            <a:off x="9410703" y="3883589"/>
            <a:ext cx="2699249" cy="179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10703" y="108467"/>
            <a:ext cx="2643489" cy="2502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145988" y="2692556"/>
            <a:ext cx="1955255" cy="1109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952098" y="2188143"/>
            <a:ext cx="4137242" cy="3601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1"/>
          <p:cNvPicPr preferRelativeResize="0"/>
          <p:nvPr/>
        </p:nvPicPr>
        <p:blipFill rotWithShape="1">
          <a:blip r:embed="rId8">
            <a:alphaModFix/>
          </a:blip>
          <a:srcRect b="0" l="14011" r="0" t="0"/>
          <a:stretch/>
        </p:blipFill>
        <p:spPr>
          <a:xfrm>
            <a:off x="6243639" y="108467"/>
            <a:ext cx="3066968" cy="2024506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1"/>
          <p:cNvSpPr txBox="1"/>
          <p:nvPr/>
        </p:nvSpPr>
        <p:spPr>
          <a:xfrm>
            <a:off x="244727" y="1387392"/>
            <a:ext cx="558187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Partnerships with Influencers and content creators has improved our knowledge of destination-based activities we can post on the website and printed collateral.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 retain rights to photos and social media content to be used for future use.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Through higher engagement rates, we also continue to receive more user-generated content and future partnership opportunities.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graphics, graphic design, font, text&#10;&#10;Description automatically generated" id="262" name="Google Shape;262;p2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842790" y="5983646"/>
            <a:ext cx="1834610" cy="773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70656" y="4925928"/>
            <a:ext cx="3430307" cy="194240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3921"/>
              </a:srgbClr>
            </a:outerShdw>
          </a:effectLst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4">
            <a:alphaModFix/>
          </a:blip>
          <a:srcRect b="8871" l="0" r="0" t="0"/>
          <a:stretch/>
        </p:blipFill>
        <p:spPr>
          <a:xfrm>
            <a:off x="7584385" y="4792926"/>
            <a:ext cx="2292502" cy="2083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5">
            <a:alphaModFix/>
          </a:blip>
          <a:srcRect b="0" l="0" r="11083" t="233"/>
          <a:stretch/>
        </p:blipFill>
        <p:spPr>
          <a:xfrm>
            <a:off x="1805640" y="4644568"/>
            <a:ext cx="2507338" cy="2213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693586" y="-7599"/>
            <a:ext cx="2507338" cy="3530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75517" y="-7263"/>
            <a:ext cx="4982092" cy="1992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8">
            <a:alphaModFix/>
          </a:blip>
          <a:srcRect b="0" l="11522" r="0" t="0"/>
          <a:stretch/>
        </p:blipFill>
        <p:spPr>
          <a:xfrm>
            <a:off x="2235311" y="4244"/>
            <a:ext cx="2881686" cy="2431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9">
            <a:alphaModFix/>
          </a:blip>
          <a:srcRect b="465" l="3737" r="0" t="-1"/>
          <a:stretch/>
        </p:blipFill>
        <p:spPr>
          <a:xfrm>
            <a:off x="9735020" y="2971328"/>
            <a:ext cx="2507338" cy="395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276" y="2121"/>
            <a:ext cx="2330926" cy="2367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-9193" y="1876443"/>
            <a:ext cx="2666668" cy="2616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-30626" y="4417525"/>
            <a:ext cx="2465018" cy="2465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298386" y="2027714"/>
            <a:ext cx="7458274" cy="2813208"/>
          </a:xfrm>
          <a:prstGeom prst="rect">
            <a:avLst/>
          </a:prstGeom>
          <a:noFill/>
          <a:ln cap="flat" cmpd="sng" w="1016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79901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2"/>
          <p:cNvSpPr txBox="1"/>
          <p:nvPr>
            <p:ph type="title"/>
          </p:nvPr>
        </p:nvSpPr>
        <p:spPr>
          <a:xfrm>
            <a:off x="591065" y="29098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bre Franklin Medium"/>
              <a:buNone/>
            </a:pPr>
            <a:r>
              <a:rPr b="1" lang="en-US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Getting Started &amp; Additional Resources</a:t>
            </a:r>
            <a:endParaRPr/>
          </a:p>
        </p:txBody>
      </p:sp>
      <p:pic>
        <p:nvPicPr>
          <p:cNvPr id="268" name="Google Shape;268;p22"/>
          <p:cNvPicPr preferRelativeResize="0"/>
          <p:nvPr/>
        </p:nvPicPr>
        <p:blipFill rotWithShape="1">
          <a:blip r:embed="rId3">
            <a:alphaModFix/>
          </a:blip>
          <a:srcRect b="29633" l="0" r="0" t="21830"/>
          <a:stretch/>
        </p:blipFill>
        <p:spPr>
          <a:xfrm>
            <a:off x="9716040" y="5643562"/>
            <a:ext cx="2475960" cy="1201693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2"/>
          <p:cNvSpPr txBox="1"/>
          <p:nvPr/>
        </p:nvSpPr>
        <p:spPr>
          <a:xfrm>
            <a:off x="591064" y="1616548"/>
            <a:ext cx="10853223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Start with branding your product and having a concise way to explain its benefits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 small budgets, let statewide agencies like DRPT do the heavy lifting with paid media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Explore Marketing Leverage Program (MLP) Grants through VTC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Make Shared media a prominent part of your plan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Partner with popular apps or local businesses to provide incentives or leverage for awareness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Network with other transit partners and pool resources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79901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3"/>
          <p:cNvSpPr txBox="1"/>
          <p:nvPr>
            <p:ph type="title"/>
          </p:nvPr>
        </p:nvSpPr>
        <p:spPr>
          <a:xfrm>
            <a:off x="838200" y="210343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Libre Franklin Medium"/>
              <a:buNone/>
            </a:pPr>
            <a:r>
              <a:rPr b="1" lang="en-US" sz="66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Thank you!</a:t>
            </a:r>
            <a:endParaRPr/>
          </a:p>
        </p:txBody>
      </p:sp>
      <p:pic>
        <p:nvPicPr>
          <p:cNvPr id="275" name="Google Shape;275;p23"/>
          <p:cNvPicPr preferRelativeResize="0"/>
          <p:nvPr/>
        </p:nvPicPr>
        <p:blipFill rotWithShape="1">
          <a:blip r:embed="rId3">
            <a:alphaModFix/>
          </a:blip>
          <a:srcRect b="29633" l="0" r="0" t="21830"/>
          <a:stretch/>
        </p:blipFill>
        <p:spPr>
          <a:xfrm>
            <a:off x="9716040" y="5643562"/>
            <a:ext cx="2475960" cy="1201693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3"/>
          <p:cNvSpPr txBox="1"/>
          <p:nvPr/>
        </p:nvSpPr>
        <p:spPr>
          <a:xfrm>
            <a:off x="3543300" y="3210717"/>
            <a:ext cx="531495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 Medium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Questions + Discussion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79901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 txBox="1"/>
          <p:nvPr>
            <p:ph type="title"/>
          </p:nvPr>
        </p:nvSpPr>
        <p:spPr>
          <a:xfrm>
            <a:off x="2576640" y="390997"/>
            <a:ext cx="675297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>
                <a:solidFill>
                  <a:schemeClr val="lt1"/>
                </a:solidFill>
              </a:rPr>
              <a:t>Today’s Presenters</a:t>
            </a:r>
            <a:endParaRPr/>
          </a:p>
        </p:txBody>
      </p:sp>
      <p:pic>
        <p:nvPicPr>
          <p:cNvPr id="112" name="Google Shape;112;p3"/>
          <p:cNvPicPr preferRelativeResize="0"/>
          <p:nvPr/>
        </p:nvPicPr>
        <p:blipFill rotWithShape="1">
          <a:blip r:embed="rId3">
            <a:alphaModFix/>
          </a:blip>
          <a:srcRect b="29633" l="0" r="0" t="21830"/>
          <a:stretch/>
        </p:blipFill>
        <p:spPr>
          <a:xfrm>
            <a:off x="9716040" y="5643562"/>
            <a:ext cx="2475960" cy="1201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76640" y="1850389"/>
            <a:ext cx="3032760" cy="3645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96850" y="1850868"/>
            <a:ext cx="3032760" cy="364505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3"/>
          <p:cNvSpPr txBox="1"/>
          <p:nvPr/>
        </p:nvSpPr>
        <p:spPr>
          <a:xfrm>
            <a:off x="3086100" y="5643562"/>
            <a:ext cx="231457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Courtney Standerfer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3"/>
          <p:cNvSpPr txBox="1"/>
          <p:nvPr/>
        </p:nvSpPr>
        <p:spPr>
          <a:xfrm>
            <a:off x="6655942" y="5644519"/>
            <a:ext cx="231457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Kelley Deegan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79901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"/>
          <p:cNvSpPr txBox="1"/>
          <p:nvPr>
            <p:ph type="title"/>
          </p:nvPr>
        </p:nvSpPr>
        <p:spPr>
          <a:xfrm>
            <a:off x="591065" y="29098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>
                <a:solidFill>
                  <a:schemeClr val="lt1"/>
                </a:solidFill>
              </a:rPr>
              <a:t>Transit is profitable, eco-friendly, safer than driving, and keeps congestion off our roads</a:t>
            </a:r>
            <a:endParaRPr/>
          </a:p>
        </p:txBody>
      </p:sp>
      <p:sp>
        <p:nvSpPr>
          <p:cNvPr id="122" name="Google Shape;122;p4"/>
          <p:cNvSpPr txBox="1"/>
          <p:nvPr>
            <p:ph idx="1" type="body"/>
          </p:nvPr>
        </p:nvSpPr>
        <p:spPr>
          <a:xfrm>
            <a:off x="257175" y="2175841"/>
            <a:ext cx="5838825" cy="42836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solidFill>
                  <a:schemeClr val="lt1"/>
                </a:solidFill>
              </a:rPr>
              <a:t>VA Transit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>
                <a:solidFill>
                  <a:schemeClr val="lt1"/>
                </a:solidFill>
              </a:rPr>
              <a:t>14.6 Millions of gas saves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>
                <a:solidFill>
                  <a:schemeClr val="lt1"/>
                </a:solidFill>
              </a:rPr>
              <a:t>1.1 Billion passenger miles off our roads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solidFill>
                  <a:schemeClr val="lt1"/>
                </a:solidFill>
              </a:rPr>
              <a:t>Chances of being involved in a crash decreases by more than 90% when taking public transit versus driving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solidFill>
                  <a:schemeClr val="lt1"/>
                </a:solidFill>
              </a:rPr>
              <a:t>Yet 80% of Virginia workers drive to work alone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23" name="Google Shape;123;p4"/>
          <p:cNvPicPr preferRelativeResize="0"/>
          <p:nvPr/>
        </p:nvPicPr>
        <p:blipFill rotWithShape="1">
          <a:blip r:embed="rId3">
            <a:alphaModFix/>
          </a:blip>
          <a:srcRect b="29633" l="0" r="0" t="21830"/>
          <a:stretch/>
        </p:blipFill>
        <p:spPr>
          <a:xfrm>
            <a:off x="9716040" y="5643562"/>
            <a:ext cx="2475960" cy="1201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77489" y="2175841"/>
            <a:ext cx="5504935" cy="3590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79901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 txBox="1"/>
          <p:nvPr>
            <p:ph type="title"/>
          </p:nvPr>
        </p:nvSpPr>
        <p:spPr>
          <a:xfrm>
            <a:off x="591065" y="29098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>
                <a:solidFill>
                  <a:schemeClr val="lt1"/>
                </a:solidFill>
              </a:rPr>
              <a:t>Public Transit Challenges </a:t>
            </a:r>
            <a:endParaRPr/>
          </a:p>
        </p:txBody>
      </p:sp>
      <p:pic>
        <p:nvPicPr>
          <p:cNvPr id="130" name="Google Shape;130;p5"/>
          <p:cNvPicPr preferRelativeResize="0"/>
          <p:nvPr/>
        </p:nvPicPr>
        <p:blipFill rotWithShape="1">
          <a:blip r:embed="rId3">
            <a:alphaModFix/>
          </a:blip>
          <a:srcRect b="29633" l="0" r="0" t="21830"/>
          <a:stretch/>
        </p:blipFill>
        <p:spPr>
          <a:xfrm>
            <a:off x="9716040" y="5643562"/>
            <a:ext cx="2475960" cy="1201693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5"/>
          <p:cNvSpPr txBox="1"/>
          <p:nvPr>
            <p:ph idx="1" type="body"/>
          </p:nvPr>
        </p:nvSpPr>
        <p:spPr>
          <a:xfrm>
            <a:off x="555857" y="1478452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b="1" lang="en-US" sz="3000">
                <a:solidFill>
                  <a:schemeClr val="lt1"/>
                </a:solidFill>
              </a:rPr>
              <a:t>Comfort zones and aversion to change: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200">
                <a:solidFill>
                  <a:schemeClr val="lt1"/>
                </a:solidFill>
              </a:rPr>
              <a:t>Unfamiliarity with overall transit options and feeling overwhelmed by routes often stops people before they get started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b="1" lang="en-US" sz="3000">
                <a:solidFill>
                  <a:schemeClr val="lt1"/>
                </a:solidFill>
              </a:rPr>
              <a:t>Commute Challenges: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>
                <a:solidFill>
                  <a:schemeClr val="lt1"/>
                </a:solidFill>
              </a:rPr>
              <a:t>COVID-related changes to work patterns like hybrid schedules and WFH options have changed commuting patterns, especially for white-collar workers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>
                <a:solidFill>
                  <a:schemeClr val="lt1"/>
                </a:solidFill>
              </a:rPr>
              <a:t>Public Transit can feel cumbersome and time-intensive for those used to driving, even if time spent on transit is more productive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b="1" lang="en-US" sz="3000">
                <a:solidFill>
                  <a:schemeClr val="lt1"/>
                </a:solidFill>
              </a:rPr>
              <a:t>Control:</a:t>
            </a:r>
            <a:r>
              <a:rPr lang="en-US">
                <a:solidFill>
                  <a:schemeClr val="lt1"/>
                </a:solidFill>
              </a:rPr>
              <a:t>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>
                <a:solidFill>
                  <a:schemeClr val="lt1"/>
                </a:solidFill>
              </a:rPr>
              <a:t>Transit delays are frustrating at best and penal at worst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b="1" lang="en-US" sz="3000">
                <a:solidFill>
                  <a:schemeClr val="lt1"/>
                </a:solidFill>
              </a:rPr>
              <a:t>Capabilities: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>
                <a:solidFill>
                  <a:schemeClr val="lt1"/>
                </a:solidFill>
              </a:rPr>
              <a:t>We live in a car centric culture that makes driving easy and transit difficult outside of larger cities and transit hubs – both infrastructure and program funding are huge hurdles 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8763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79901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/>
          <p:nvPr>
            <p:ph type="title"/>
          </p:nvPr>
        </p:nvSpPr>
        <p:spPr>
          <a:xfrm>
            <a:off x="591065" y="29098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 sz="4400">
                <a:solidFill>
                  <a:schemeClr val="lt1"/>
                </a:solidFill>
              </a:rPr>
              <a:t>So, what do we do?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37" name="Google Shape;137;p6"/>
          <p:cNvPicPr preferRelativeResize="0"/>
          <p:nvPr/>
        </p:nvPicPr>
        <p:blipFill rotWithShape="1">
          <a:blip r:embed="rId3">
            <a:alphaModFix/>
          </a:blip>
          <a:srcRect b="29633" l="0" r="0" t="21830"/>
          <a:stretch/>
        </p:blipFill>
        <p:spPr>
          <a:xfrm>
            <a:off x="9716040" y="5643562"/>
            <a:ext cx="2475960" cy="1201693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6"/>
          <p:cNvSpPr txBox="1"/>
          <p:nvPr>
            <p:ph idx="1" type="body"/>
          </p:nvPr>
        </p:nvSpPr>
        <p:spPr>
          <a:xfrm>
            <a:off x="591065" y="1455649"/>
            <a:ext cx="10515600" cy="47887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b="1" lang="en-US" sz="3000">
                <a:solidFill>
                  <a:schemeClr val="lt1"/>
                </a:solidFill>
              </a:rPr>
              <a:t>Start small and meet people where they are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>
                <a:solidFill>
                  <a:schemeClr val="lt1"/>
                </a:solidFill>
              </a:rPr>
              <a:t>Use research or surveys to pinpoint needs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>
                <a:solidFill>
                  <a:schemeClr val="lt1"/>
                </a:solidFill>
              </a:rPr>
              <a:t>Make it approachable (Bike to work events, try transit, rideshare month etc)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>
                <a:solidFill>
                  <a:schemeClr val="lt1"/>
                </a:solidFill>
              </a:rPr>
              <a:t>Tailor messages to right audience: ecofriendly, financial benefits, business/lifestyle commute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b="1" lang="en-US">
                <a:solidFill>
                  <a:schemeClr val="lt1"/>
                </a:solidFill>
              </a:rPr>
              <a:t>Improve Awareness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>
                <a:solidFill>
                  <a:schemeClr val="lt1"/>
                </a:solidFill>
              </a:rPr>
              <a:t>Easily navigable websites or additional routing info (google maps, etc)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>
                <a:solidFill>
                  <a:schemeClr val="lt1"/>
                </a:solidFill>
              </a:rPr>
              <a:t>Are you on the right platforms and using them correctly?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b="1" lang="en-US" sz="3000">
                <a:solidFill>
                  <a:schemeClr val="lt1"/>
                </a:solidFill>
              </a:rPr>
              <a:t>Incentives</a:t>
            </a:r>
            <a:endParaRPr>
              <a:solidFill>
                <a:schemeClr val="lt1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>
                <a:solidFill>
                  <a:schemeClr val="lt1"/>
                </a:solidFill>
              </a:rPr>
              <a:t>Contesting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>
                <a:solidFill>
                  <a:schemeClr val="lt1"/>
                </a:solidFill>
              </a:rPr>
              <a:t>Free fare promotion or trial periods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b="1" lang="en-US" sz="3000">
                <a:solidFill>
                  <a:schemeClr val="lt1"/>
                </a:solidFill>
              </a:rPr>
              <a:t>Partnerships: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>
                <a:solidFill>
                  <a:schemeClr val="lt1"/>
                </a:solidFill>
              </a:rPr>
              <a:t>How can other businesses or prominent figures help you promote transit?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>
                <a:solidFill>
                  <a:schemeClr val="lt1"/>
                </a:solidFill>
              </a:rPr>
              <a:t>For rideshares, company buy ins are crucial.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8763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79901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"/>
          <p:cNvSpPr txBox="1"/>
          <p:nvPr>
            <p:ph type="title"/>
          </p:nvPr>
        </p:nvSpPr>
        <p:spPr>
          <a:xfrm>
            <a:off x="838200" y="252446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bre Franklin Medium"/>
              <a:buNone/>
            </a:pPr>
            <a:r>
              <a:rPr b="1" lang="en-US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Research Best Practices </a:t>
            </a:r>
            <a:endParaRPr/>
          </a:p>
        </p:txBody>
      </p:sp>
      <p:pic>
        <p:nvPicPr>
          <p:cNvPr id="144" name="Google Shape;144;p7"/>
          <p:cNvPicPr preferRelativeResize="0"/>
          <p:nvPr/>
        </p:nvPicPr>
        <p:blipFill rotWithShape="1">
          <a:blip r:embed="rId3">
            <a:alphaModFix/>
          </a:blip>
          <a:srcRect b="29633" l="0" r="0" t="21830"/>
          <a:stretch/>
        </p:blipFill>
        <p:spPr>
          <a:xfrm>
            <a:off x="9716040" y="5643562"/>
            <a:ext cx="2475960" cy="1201693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7"/>
          <p:cNvSpPr txBox="1"/>
          <p:nvPr>
            <p:ph idx="1" type="body"/>
          </p:nvPr>
        </p:nvSpPr>
        <p:spPr>
          <a:xfrm>
            <a:off x="591065" y="1455649"/>
            <a:ext cx="10515600" cy="47887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1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79901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"/>
          <p:cNvSpPr txBox="1"/>
          <p:nvPr>
            <p:ph type="title"/>
          </p:nvPr>
        </p:nvSpPr>
        <p:spPr>
          <a:xfrm>
            <a:off x="591065" y="29098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 sz="4400">
                <a:solidFill>
                  <a:schemeClr val="lt1"/>
                </a:solidFill>
              </a:rPr>
              <a:t>GRTC Case Study 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51" name="Google Shape;151;p8"/>
          <p:cNvPicPr preferRelativeResize="0"/>
          <p:nvPr/>
        </p:nvPicPr>
        <p:blipFill rotWithShape="1">
          <a:blip r:embed="rId3">
            <a:alphaModFix/>
          </a:blip>
          <a:srcRect b="29633" l="0" r="0" t="21830"/>
          <a:stretch/>
        </p:blipFill>
        <p:spPr>
          <a:xfrm>
            <a:off x="9716040" y="5643562"/>
            <a:ext cx="2475960" cy="1201693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8"/>
          <p:cNvSpPr txBox="1"/>
          <p:nvPr>
            <p:ph idx="1" type="body"/>
          </p:nvPr>
        </p:nvSpPr>
        <p:spPr>
          <a:xfrm>
            <a:off x="591065" y="1455649"/>
            <a:ext cx="10515600" cy="47887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b="1" lang="en-US" sz="3000">
                <a:solidFill>
                  <a:schemeClr val="lt1"/>
                </a:solidFill>
              </a:rPr>
              <a:t>If people believe that you will deliver a service that helps others and the community at large, they are more likely to be supportive. Connecting directly with the community is key.   </a:t>
            </a:r>
            <a:endParaRPr b="1" sz="3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3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3000">
              <a:solidFill>
                <a:schemeClr val="lt1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b="1" lang="en-US" sz="3000">
                <a:solidFill>
                  <a:schemeClr val="lt1"/>
                </a:solidFill>
              </a:rPr>
              <a:t>Effective communications mitigate these risks, research is essential. </a:t>
            </a:r>
            <a:endParaRPr b="1" sz="3000">
              <a:solidFill>
                <a:schemeClr val="lt1"/>
              </a:solidFill>
            </a:endParaRPr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b="1" lang="en-US" sz="3000">
                <a:solidFill>
                  <a:schemeClr val="lt1"/>
                </a:solidFill>
              </a:rPr>
              <a:t>Best practices</a:t>
            </a:r>
            <a:endParaRPr/>
          </a:p>
          <a:p>
            <a:pPr indent="-24003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>
                <a:solidFill>
                  <a:schemeClr val="lt1"/>
                </a:solidFill>
              </a:rPr>
              <a:t>Don’t be afraid to do something non-traditional </a:t>
            </a:r>
            <a:endParaRPr>
              <a:solidFill>
                <a:schemeClr val="lt1"/>
              </a:solidFill>
            </a:endParaRPr>
          </a:p>
          <a:p>
            <a:pPr indent="-20193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>
                <a:solidFill>
                  <a:schemeClr val="lt1"/>
                </a:solidFill>
              </a:rPr>
              <a:t>Make it quick and easy for survey participants to respond</a:t>
            </a:r>
            <a:endParaRPr>
              <a:solidFill>
                <a:schemeClr val="lt1"/>
              </a:solidFill>
            </a:endParaRPr>
          </a:p>
          <a:p>
            <a:pPr indent="-20193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>
                <a:solidFill>
                  <a:schemeClr val="lt1"/>
                </a:solidFill>
              </a:rPr>
              <a:t>Ensure questions are phrased properly</a:t>
            </a:r>
            <a:endParaRPr>
              <a:solidFill>
                <a:schemeClr val="lt1"/>
              </a:solidFill>
            </a:endParaRPr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79901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"/>
          <p:cNvSpPr txBox="1"/>
          <p:nvPr>
            <p:ph type="title"/>
          </p:nvPr>
        </p:nvSpPr>
        <p:spPr>
          <a:xfrm>
            <a:off x="400565" y="26558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>
                <a:solidFill>
                  <a:schemeClr val="lt1"/>
                </a:solidFill>
              </a:rPr>
              <a:t>Same response, different narratives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58" name="Google Shape;158;p9"/>
          <p:cNvPicPr preferRelativeResize="0"/>
          <p:nvPr/>
        </p:nvPicPr>
        <p:blipFill rotWithShape="1">
          <a:blip r:embed="rId3">
            <a:alphaModFix/>
          </a:blip>
          <a:srcRect b="29634" l="0" r="0" t="21830"/>
          <a:stretch/>
        </p:blipFill>
        <p:spPr>
          <a:xfrm>
            <a:off x="9716040" y="5643562"/>
            <a:ext cx="2475960" cy="1201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0575" y="1544549"/>
            <a:ext cx="5744627" cy="4394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10300" y="1523250"/>
            <a:ext cx="5047017" cy="443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