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</p:sldIdLst>
  <p:sldSz cy="6858000" cx="12192000"/>
  <p:notesSz cx="6858000" cy="9144000"/>
  <p:embeddedFontLst>
    <p:embeddedFont>
      <p:font typeface="Century Gothic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3" roundtripDataSignature="AMtx7mgx7JjwH62s3VImxXkmhud0Orpr7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Gothic-bold.fntdata"/><Relationship Id="rId20" Type="http://schemas.openxmlformats.org/officeDocument/2006/relationships/slide" Target="slides/slide16.xml"/><Relationship Id="rId42" Type="http://schemas.openxmlformats.org/officeDocument/2006/relationships/font" Target="fonts/CenturyGothic-boldItalic.fntdata"/><Relationship Id="rId41" Type="http://schemas.openxmlformats.org/officeDocument/2006/relationships/font" Target="fonts/CenturyGothic-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43" Type="http://customschemas.google.com/relationships/presentationmetadata" Target="meta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font" Target="fonts/CenturyGothic-regular.fntdata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0" name="Google Shape;15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2" name="Google Shape;16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9" name="Google Shape;169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6" name="Google Shape;176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3" name="Google Shape;183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8" name="Google Shape;188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6" name="Google Shape;196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3" name="Google Shape;203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0" name="Google Shape;210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5" name="Google Shape;215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2" name="Google Shape;222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7" name="Google Shape;227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6" name="Google Shape;236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3" name="Google Shape;243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1" name="Google Shape;251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9" name="Google Shape;259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4" name="Google Shape;264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1" name="Google Shape;271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8" name="Google Shape;278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49c8ade51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5" name="Google Shape;285;g249c8ade515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49c8ade51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0" name="Google Shape;290;g249c8ade515_0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6" name="Google Shape;296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1" name="Google Shape;311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8" name="Google Shape;318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0" name="Google Shape;12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6" name="Google Shape;12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1" name="Google Shape;13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8" name="Google Shape;13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3" name="Google Shape;14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4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" name="Google Shape;27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3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0" name="Google Shape;40;p3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3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3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8" name="Google Shape;58;p4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" name="Google Shape;8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" name="Google Shape;9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" name="Google Shape;10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Relationship Id="rId4" Type="http://schemas.openxmlformats.org/officeDocument/2006/relationships/image" Target="../media/image3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1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Relationship Id="rId4" Type="http://schemas.openxmlformats.org/officeDocument/2006/relationships/image" Target="../media/image39.png"/><Relationship Id="rId5" Type="http://schemas.openxmlformats.org/officeDocument/2006/relationships/image" Target="../media/image2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2.png"/><Relationship Id="rId4" Type="http://schemas.openxmlformats.org/officeDocument/2006/relationships/image" Target="../media/image2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2.png"/><Relationship Id="rId4" Type="http://schemas.openxmlformats.org/officeDocument/2006/relationships/image" Target="../media/image3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6.jp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3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2.jpg"/><Relationship Id="rId9" Type="http://schemas.openxmlformats.org/officeDocument/2006/relationships/image" Target="../media/image4.png"/><Relationship Id="rId5" Type="http://schemas.openxmlformats.org/officeDocument/2006/relationships/image" Target="../media/image25.jpg"/><Relationship Id="rId6" Type="http://schemas.openxmlformats.org/officeDocument/2006/relationships/image" Target="../media/image15.jpg"/><Relationship Id="rId7" Type="http://schemas.openxmlformats.org/officeDocument/2006/relationships/image" Target="../media/image8.png"/><Relationship Id="rId8" Type="http://schemas.openxmlformats.org/officeDocument/2006/relationships/image" Target="../media/image3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2.png"/></Relationships>
</file>

<file path=ppt/slides/_rels/slide32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3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3.png"/><Relationship Id="rId4" Type="http://schemas.openxmlformats.org/officeDocument/2006/relationships/image" Target="../media/image12.jpg"/><Relationship Id="rId9" Type="http://schemas.openxmlformats.org/officeDocument/2006/relationships/image" Target="../media/image4.png"/><Relationship Id="rId5" Type="http://schemas.openxmlformats.org/officeDocument/2006/relationships/image" Target="../media/image25.jpg"/><Relationship Id="rId6" Type="http://schemas.openxmlformats.org/officeDocument/2006/relationships/image" Target="../media/image15.jpg"/><Relationship Id="rId7" Type="http://schemas.openxmlformats.org/officeDocument/2006/relationships/image" Target="../media/image8.png"/><Relationship Id="rId8" Type="http://schemas.openxmlformats.org/officeDocument/2006/relationships/image" Target="../media/image3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/>
          <p:nvPr/>
        </p:nvSpPr>
        <p:spPr>
          <a:xfrm>
            <a:off x="0" y="4559210"/>
            <a:ext cx="12192000" cy="707886"/>
          </a:xfrm>
          <a:prstGeom prst="rect">
            <a:avLst/>
          </a:prstGeom>
          <a:solidFill>
            <a:srgbClr val="0368A7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Awards Luncheon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0" y="2836690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logo&#10;&#10;Description automatically generated" id="87" name="Google Shape;87;p1"/>
          <p:cNvPicPr preferRelativeResize="0"/>
          <p:nvPr/>
        </p:nvPicPr>
        <p:blipFill rotWithShape="1">
          <a:blip r:embed="rId3">
            <a:alphaModFix/>
          </a:blip>
          <a:srcRect b="24236" l="16432" r="22155" t="12546"/>
          <a:stretch/>
        </p:blipFill>
        <p:spPr>
          <a:xfrm>
            <a:off x="578764" y="418770"/>
            <a:ext cx="4931485" cy="19354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88" name="Google Shape;88;p1"/>
          <p:cNvPicPr preferRelativeResize="0"/>
          <p:nvPr/>
        </p:nvPicPr>
        <p:blipFill rotWithShape="1">
          <a:blip r:embed="rId4">
            <a:alphaModFix/>
          </a:blip>
          <a:srcRect b="25851" l="0" r="0" t="24353"/>
          <a:stretch/>
        </p:blipFill>
        <p:spPr>
          <a:xfrm>
            <a:off x="7854171" y="573639"/>
            <a:ext cx="3454531" cy="162574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0" y="3254043"/>
            <a:ext cx="12192000" cy="11313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5000"/>
              <a:buFont typeface="Arial"/>
              <a:buNone/>
            </a:pPr>
            <a:r>
              <a:rPr b="1" i="0" lang="en-US" sz="50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2023 </a:t>
            </a:r>
            <a:r>
              <a:rPr b="1" i="0" lang="en-US" sz="5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Annual Conference </a:t>
            </a:r>
            <a:r>
              <a:rPr b="0" i="0" lang="en-US" sz="50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&amp;</a:t>
            </a:r>
            <a:r>
              <a:rPr b="0" i="0" lang="en-US" sz="5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5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Expo</a:t>
            </a:r>
            <a:endParaRPr b="0" i="0" sz="5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"/>
          <p:cNvSpPr txBox="1"/>
          <p:nvPr/>
        </p:nvSpPr>
        <p:spPr>
          <a:xfrm>
            <a:off x="0" y="104535"/>
            <a:ext cx="12192000" cy="1200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368A7"/>
                </a:solidFill>
                <a:latin typeface="Arial"/>
                <a:ea typeface="Arial"/>
                <a:cs typeface="Arial"/>
                <a:sym typeface="Arial"/>
              </a:rPr>
              <a:t>‘Outstanding Contribution by an Individual’ Award – Private Sector</a:t>
            </a:r>
            <a:endParaRPr b="0" i="0" sz="3600" u="none" cap="none" strike="noStrike">
              <a:solidFill>
                <a:srgbClr val="0368A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3" name="Google Shape;153;p10"/>
          <p:cNvSpPr txBox="1"/>
          <p:nvPr/>
        </p:nvSpPr>
        <p:spPr>
          <a:xfrm>
            <a:off x="4017000" y="2921100"/>
            <a:ext cx="8175000" cy="1077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Mark Roberts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US" sz="2800" u="none" cap="none" strike="noStrike">
                <a:solidFill>
                  <a:srgbClr val="0368A7"/>
                </a:solidFill>
                <a:latin typeface="Arial"/>
                <a:ea typeface="Arial"/>
                <a:cs typeface="Arial"/>
                <a:sym typeface="Arial"/>
              </a:rPr>
              <a:t>Sonny Merryman, Inc.</a:t>
            </a:r>
            <a:endParaRPr b="0" i="1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432" y="1728216"/>
            <a:ext cx="3401568" cy="3401568"/>
          </a:xfrm>
          <a:prstGeom prst="flowChartConnector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"/>
          <p:cNvSpPr txBox="1"/>
          <p:nvPr/>
        </p:nvSpPr>
        <p:spPr>
          <a:xfrm>
            <a:off x="69945" y="1528766"/>
            <a:ext cx="12052110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0368A7"/>
                </a:solidFill>
                <a:latin typeface="Arial"/>
                <a:ea typeface="Arial"/>
                <a:cs typeface="Arial"/>
                <a:sym typeface="Arial"/>
              </a:rPr>
              <a:t>‘The Helen Poore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0368A7"/>
                </a:solidFill>
                <a:latin typeface="Arial"/>
                <a:ea typeface="Arial"/>
                <a:cs typeface="Arial"/>
                <a:sym typeface="Arial"/>
              </a:rPr>
              <a:t>Transit Professional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0368A7"/>
                </a:solidFill>
                <a:latin typeface="Arial"/>
                <a:ea typeface="Arial"/>
                <a:cs typeface="Arial"/>
                <a:sym typeface="Arial"/>
              </a:rPr>
              <a:t>Distinguished Service’ Award</a:t>
            </a:r>
            <a:endParaRPr b="0" i="0" sz="2400" u="none" cap="none" strike="noStrike">
              <a:solidFill>
                <a:srgbClr val="0368A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"/>
          <p:cNvSpPr txBox="1"/>
          <p:nvPr/>
        </p:nvSpPr>
        <p:spPr>
          <a:xfrm>
            <a:off x="0" y="104535"/>
            <a:ext cx="121920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68A2"/>
                </a:solidFill>
                <a:latin typeface="Arial"/>
                <a:ea typeface="Arial"/>
                <a:cs typeface="Arial"/>
                <a:sym typeface="Arial"/>
              </a:rPr>
              <a:t>‘The Helen Poore </a:t>
            </a:r>
            <a:br>
              <a:rPr b="1" i="0" lang="en-US" sz="3600" u="none" cap="none" strike="noStrike">
                <a:solidFill>
                  <a:srgbClr val="0068A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 cap="none" strike="noStrike">
                <a:solidFill>
                  <a:srgbClr val="0068A2"/>
                </a:solidFill>
                <a:latin typeface="Arial"/>
                <a:ea typeface="Arial"/>
                <a:cs typeface="Arial"/>
                <a:sym typeface="Arial"/>
              </a:rPr>
              <a:t>Transit Professional Distinguished Service’ Award</a:t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5" name="Google Shape;165;p12"/>
          <p:cNvSpPr txBox="1"/>
          <p:nvPr/>
        </p:nvSpPr>
        <p:spPr>
          <a:xfrm>
            <a:off x="4017000" y="2921048"/>
            <a:ext cx="8175000" cy="1077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Tom Biesiadny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US" sz="2800" u="none" cap="none" strike="noStrike">
                <a:solidFill>
                  <a:srgbClr val="0368A7"/>
                </a:solidFill>
                <a:latin typeface="Arial"/>
                <a:ea typeface="Arial"/>
                <a:cs typeface="Arial"/>
                <a:sym typeface="Arial"/>
              </a:rPr>
              <a:t>Fairfax County DOT</a:t>
            </a:r>
            <a:endParaRPr b="0" i="1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432" y="1728216"/>
            <a:ext cx="3401568" cy="3401568"/>
          </a:xfrm>
          <a:prstGeom prst="flowChartConnector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"/>
          <p:cNvSpPr txBox="1"/>
          <p:nvPr/>
        </p:nvSpPr>
        <p:spPr>
          <a:xfrm>
            <a:off x="0" y="104535"/>
            <a:ext cx="121920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68A2"/>
                </a:solidFill>
                <a:latin typeface="Arial"/>
                <a:ea typeface="Arial"/>
                <a:cs typeface="Arial"/>
                <a:sym typeface="Arial"/>
              </a:rPr>
              <a:t>‘The Helen Poore </a:t>
            </a:r>
            <a:br>
              <a:rPr b="1" i="0" lang="en-US" sz="3600" u="none" cap="none" strike="noStrike">
                <a:solidFill>
                  <a:srgbClr val="0068A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 cap="none" strike="noStrike">
                <a:solidFill>
                  <a:srgbClr val="0068A2"/>
                </a:solidFill>
                <a:latin typeface="Arial"/>
                <a:ea typeface="Arial"/>
                <a:cs typeface="Arial"/>
                <a:sym typeface="Arial"/>
              </a:rPr>
              <a:t>Transit Professional Distinguished Service’ Award</a:t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13"/>
          <p:cNvSpPr txBox="1"/>
          <p:nvPr/>
        </p:nvSpPr>
        <p:spPr>
          <a:xfrm>
            <a:off x="4017000" y="2921048"/>
            <a:ext cx="8175000" cy="1077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Marie Arnt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800" u="none" cap="none" strike="noStrike">
                <a:solidFill>
                  <a:srgbClr val="0368A7"/>
                </a:solidFill>
                <a:latin typeface="Arial"/>
                <a:ea typeface="Arial"/>
                <a:cs typeface="Arial"/>
                <a:sym typeface="Arial"/>
              </a:rPr>
              <a:t>Hampton Roads Transit</a:t>
            </a:r>
            <a:endParaRPr/>
          </a:p>
        </p:txBody>
      </p:sp>
      <p:pic>
        <p:nvPicPr>
          <p:cNvPr descr="A picture containing person, indoor, standing, posing&#10;&#10;Description automatically generated" id="173" name="Google Shape;173;p13"/>
          <p:cNvPicPr preferRelativeResize="0"/>
          <p:nvPr/>
        </p:nvPicPr>
        <p:blipFill rotWithShape="1">
          <a:blip r:embed="rId3">
            <a:alphaModFix/>
          </a:blip>
          <a:srcRect b="303" l="0" r="0" t="0"/>
          <a:stretch/>
        </p:blipFill>
        <p:spPr>
          <a:xfrm>
            <a:off x="854002" y="1701810"/>
            <a:ext cx="3157675" cy="351789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/>
          <p:nvPr/>
        </p:nvSpPr>
        <p:spPr>
          <a:xfrm>
            <a:off x="0" y="104535"/>
            <a:ext cx="121920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68A2"/>
                </a:solidFill>
                <a:latin typeface="Arial"/>
                <a:ea typeface="Arial"/>
                <a:cs typeface="Arial"/>
                <a:sym typeface="Arial"/>
              </a:rPr>
              <a:t>‘The Helen Poore </a:t>
            </a:r>
            <a:br>
              <a:rPr b="1" i="0" lang="en-US" sz="3600" u="none" cap="none" strike="noStrike">
                <a:solidFill>
                  <a:srgbClr val="0068A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 cap="none" strike="noStrike">
                <a:solidFill>
                  <a:srgbClr val="0068A2"/>
                </a:solidFill>
                <a:latin typeface="Arial"/>
                <a:ea typeface="Arial"/>
                <a:cs typeface="Arial"/>
                <a:sym typeface="Arial"/>
              </a:rPr>
              <a:t>Transit Professional Distinguished Service’ Award</a:t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9" name="Google Shape;179;p14"/>
          <p:cNvSpPr txBox="1"/>
          <p:nvPr/>
        </p:nvSpPr>
        <p:spPr>
          <a:xfrm>
            <a:off x="0" y="2890411"/>
            <a:ext cx="8175000" cy="1077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Neil Sherman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US" sz="2800" u="none" cap="none" strike="noStrike">
                <a:solidFill>
                  <a:srgbClr val="0368A7"/>
                </a:solidFill>
                <a:latin typeface="Arial"/>
                <a:ea typeface="Arial"/>
                <a:cs typeface="Arial"/>
                <a:sym typeface="Arial"/>
              </a:rPr>
              <a:t>Va. Dept. of Rail and Public Transportation</a:t>
            </a:r>
            <a:endParaRPr b="0" i="1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5000" y="1728216"/>
            <a:ext cx="3401568" cy="3401568"/>
          </a:xfrm>
          <a:prstGeom prst="flowChartConnector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"/>
          <p:cNvSpPr txBox="1"/>
          <p:nvPr/>
        </p:nvSpPr>
        <p:spPr>
          <a:xfrm>
            <a:off x="69945" y="1661326"/>
            <a:ext cx="120522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0368A7"/>
                </a:solidFill>
              </a:rPr>
              <a:t>‘The Public Transportation </a:t>
            </a:r>
            <a:endParaRPr b="1" i="0" sz="1400" u="none" cap="none" strike="noStrike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0368A7"/>
                </a:solidFill>
                <a:latin typeface="Arial"/>
                <a:ea typeface="Arial"/>
                <a:cs typeface="Arial"/>
                <a:sym typeface="Arial"/>
              </a:rPr>
              <a:t>Outstanding Community </a:t>
            </a:r>
            <a:endParaRPr b="1" i="0" sz="1400" u="none" cap="none" strike="noStrike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0368A7"/>
                </a:solidFill>
                <a:latin typeface="Arial"/>
                <a:ea typeface="Arial"/>
                <a:cs typeface="Arial"/>
                <a:sym typeface="Arial"/>
              </a:rPr>
              <a:t>Program’ Award</a:t>
            </a:r>
            <a:endParaRPr b="1" i="0" sz="2400" u="none" cap="none" strike="noStrike">
              <a:solidFill>
                <a:srgbClr val="0368A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6"/>
          <p:cNvSpPr txBox="1"/>
          <p:nvPr/>
        </p:nvSpPr>
        <p:spPr>
          <a:xfrm>
            <a:off x="0" y="452989"/>
            <a:ext cx="121920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68A2"/>
                </a:solidFill>
                <a:latin typeface="Arial"/>
                <a:ea typeface="Arial"/>
                <a:cs typeface="Arial"/>
                <a:sym typeface="Arial"/>
              </a:rPr>
              <a:t>‘The Public Transportation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68A2"/>
                </a:solidFill>
                <a:latin typeface="Arial"/>
                <a:ea typeface="Arial"/>
                <a:cs typeface="Arial"/>
                <a:sym typeface="Arial"/>
              </a:rPr>
              <a:t>Outstanding Community Program’ Award – Regional Program</a:t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16"/>
          <p:cNvSpPr txBox="1"/>
          <p:nvPr/>
        </p:nvSpPr>
        <p:spPr>
          <a:xfrm>
            <a:off x="0" y="4531250"/>
            <a:ext cx="12192000" cy="1077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Fairfax County DOT / Fairfax Connector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US" sz="2800" u="none" cap="none" strike="noStrike">
                <a:solidFill>
                  <a:srgbClr val="0368A7"/>
                </a:solidFill>
                <a:latin typeface="Arial"/>
                <a:ea typeface="Arial"/>
                <a:cs typeface="Arial"/>
                <a:sym typeface="Arial"/>
              </a:rPr>
              <a:t>Free Student Bus Pass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ransportation Analysis | Transportation" id="192" name="Google Shape;19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201" y="1635800"/>
            <a:ext cx="5454291" cy="25635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airfax Connector - Wikipedia" id="193" name="Google Shape;19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12554" y="1894793"/>
            <a:ext cx="3354160" cy="2129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"/>
          <p:cNvSpPr txBox="1"/>
          <p:nvPr/>
        </p:nvSpPr>
        <p:spPr>
          <a:xfrm>
            <a:off x="0" y="452989"/>
            <a:ext cx="121920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68A2"/>
                </a:solidFill>
                <a:latin typeface="Arial"/>
                <a:ea typeface="Arial"/>
                <a:cs typeface="Arial"/>
                <a:sym typeface="Arial"/>
              </a:rPr>
              <a:t>‘The Public Transportation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68A2"/>
                </a:solidFill>
                <a:latin typeface="Arial"/>
                <a:ea typeface="Arial"/>
                <a:cs typeface="Arial"/>
                <a:sym typeface="Arial"/>
              </a:rPr>
              <a:t>Outstanding Community Program’ Award – Large System</a:t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17"/>
          <p:cNvSpPr txBox="1"/>
          <p:nvPr/>
        </p:nvSpPr>
        <p:spPr>
          <a:xfrm>
            <a:off x="0" y="4531250"/>
            <a:ext cx="121920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OmniRide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US" sz="2800" u="none" cap="none" strike="noStrike">
                <a:solidFill>
                  <a:srgbClr val="0368A7"/>
                </a:solidFill>
                <a:latin typeface="Arial"/>
                <a:ea typeface="Arial"/>
                <a:cs typeface="Arial"/>
                <a:sym typeface="Arial"/>
              </a:rPr>
              <a:t>Art in Transit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1791" y="1683185"/>
            <a:ext cx="3388418" cy="257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"/>
          <p:cNvSpPr txBox="1"/>
          <p:nvPr/>
        </p:nvSpPr>
        <p:spPr>
          <a:xfrm>
            <a:off x="-1" y="295425"/>
            <a:ext cx="121920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68A2"/>
                </a:solidFill>
                <a:latin typeface="Arial"/>
                <a:ea typeface="Arial"/>
                <a:cs typeface="Arial"/>
                <a:sym typeface="Arial"/>
              </a:rPr>
              <a:t>‘The Public Transportation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68A2"/>
                </a:solidFill>
                <a:latin typeface="Arial"/>
                <a:ea typeface="Arial"/>
                <a:cs typeface="Arial"/>
                <a:sym typeface="Arial"/>
              </a:rPr>
              <a:t>Outstanding Community Program Award’ – Small System</a:t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18"/>
          <p:cNvSpPr txBox="1"/>
          <p:nvPr/>
        </p:nvSpPr>
        <p:spPr>
          <a:xfrm>
            <a:off x="0" y="4461593"/>
            <a:ext cx="12192000" cy="1077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Bay Transit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US" sz="2800" u="none" cap="none" strike="noStrike">
                <a:solidFill>
                  <a:srgbClr val="0368A7"/>
                </a:solidFill>
                <a:latin typeface="Arial"/>
                <a:ea typeface="Arial"/>
                <a:cs typeface="Arial"/>
                <a:sym typeface="Arial"/>
              </a:rPr>
              <a:t>Art in Transit</a:t>
            </a:r>
            <a:endParaRPr b="0" i="1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nnouncing the Middle Peninsula Regional Transit Facility – Bay Transit" id="207" name="Google Shape;20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4601" y="1791910"/>
            <a:ext cx="4042797" cy="2088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9"/>
          <p:cNvSpPr txBox="1"/>
          <p:nvPr/>
        </p:nvSpPr>
        <p:spPr>
          <a:xfrm>
            <a:off x="69945" y="2136338"/>
            <a:ext cx="12052110" cy="1754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0368A7"/>
                </a:solidFill>
                <a:latin typeface="Arial"/>
                <a:ea typeface="Arial"/>
                <a:cs typeface="Arial"/>
                <a:sym typeface="Arial"/>
              </a:rPr>
              <a:t>‘Outstanding Contribution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0368A7"/>
                </a:solidFill>
                <a:latin typeface="Arial"/>
                <a:ea typeface="Arial"/>
                <a:cs typeface="Arial"/>
                <a:sym typeface="Arial"/>
              </a:rPr>
              <a:t>by a Business’ Award</a:t>
            </a:r>
            <a:endParaRPr b="0" i="0" sz="2400" u="none" cap="none" strike="noStrike">
              <a:solidFill>
                <a:srgbClr val="0368A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1" y="875648"/>
            <a:ext cx="8142382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0368A7"/>
                </a:solidFill>
                <a:latin typeface="Arial"/>
                <a:ea typeface="Arial"/>
                <a:cs typeface="Arial"/>
                <a:sym typeface="Arial"/>
              </a:rPr>
              <a:t>William Harrell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VTA Treasurer</a:t>
            </a:r>
            <a:endParaRPr b="0" i="0" sz="36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CEO of Hampton Roads Transit</a:t>
            </a:r>
            <a:endParaRPr b="0" i="0" sz="36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368A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4067" y="3276848"/>
            <a:ext cx="7334250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in a suit and tie&#10;&#10;Description automatically generated with medium confidence" id="96" name="Google Shape;9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42383" y="1340610"/>
            <a:ext cx="3396626" cy="3396626"/>
          </a:xfrm>
          <a:prstGeom prst="flowChartConnector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0"/>
          <p:cNvSpPr txBox="1"/>
          <p:nvPr/>
        </p:nvSpPr>
        <p:spPr>
          <a:xfrm>
            <a:off x="0" y="452989"/>
            <a:ext cx="12192000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68A2"/>
                </a:solidFill>
                <a:latin typeface="Arial"/>
                <a:ea typeface="Arial"/>
                <a:cs typeface="Arial"/>
                <a:sym typeface="Arial"/>
              </a:rPr>
              <a:t>'Outstanding Contribution by a Business’ Award</a:t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0"/>
          <p:cNvSpPr txBox="1"/>
          <p:nvPr/>
        </p:nvSpPr>
        <p:spPr>
          <a:xfrm>
            <a:off x="0" y="4317244"/>
            <a:ext cx="12192000" cy="1077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Transurban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US" sz="2800" u="none" cap="none" strike="noStrike">
                <a:solidFill>
                  <a:srgbClr val="0368A7"/>
                </a:solidFill>
                <a:latin typeface="Arial"/>
                <a:ea typeface="Arial"/>
                <a:cs typeface="Arial"/>
                <a:sym typeface="Arial"/>
              </a:rPr>
              <a:t>Northern Virginia Express Lanes</a:t>
            </a:r>
            <a:endParaRPr b="0" i="1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36380" y="1691934"/>
            <a:ext cx="4519240" cy="221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"/>
          <p:cNvSpPr txBox="1"/>
          <p:nvPr/>
        </p:nvSpPr>
        <p:spPr>
          <a:xfrm>
            <a:off x="69945" y="2136338"/>
            <a:ext cx="120522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0368A7"/>
                </a:solidFill>
              </a:rPr>
              <a:t>‘The Public Transportation </a:t>
            </a:r>
            <a:endParaRPr b="1" i="0" sz="1400" u="none" cap="none" strike="noStrike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0368A7"/>
                </a:solidFill>
                <a:latin typeface="Arial"/>
                <a:ea typeface="Arial"/>
                <a:cs typeface="Arial"/>
                <a:sym typeface="Arial"/>
              </a:rPr>
              <a:t>Outstanding Marketing’ Awards</a:t>
            </a:r>
            <a:endParaRPr b="0" i="0" sz="2400" u="none" cap="none" strike="noStrike">
              <a:solidFill>
                <a:srgbClr val="0368A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2"/>
          <p:cNvSpPr txBox="1"/>
          <p:nvPr/>
        </p:nvSpPr>
        <p:spPr>
          <a:xfrm>
            <a:off x="0" y="452989"/>
            <a:ext cx="121920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68A2"/>
                </a:solidFill>
                <a:latin typeface="Arial"/>
                <a:ea typeface="Arial"/>
                <a:cs typeface="Arial"/>
                <a:sym typeface="Arial"/>
              </a:rPr>
              <a:t>‘The Public Transportation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68A2"/>
                </a:solidFill>
                <a:latin typeface="Arial"/>
                <a:ea typeface="Arial"/>
                <a:cs typeface="Arial"/>
                <a:sym typeface="Arial"/>
              </a:rPr>
              <a:t>Outstanding Marketing’ Award – Regional Campaign</a:t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22"/>
          <p:cNvSpPr txBox="1"/>
          <p:nvPr/>
        </p:nvSpPr>
        <p:spPr>
          <a:xfrm>
            <a:off x="0" y="4441230"/>
            <a:ext cx="12192000" cy="1077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WMATA &amp; Fairfax County DOT / Fairfax Connector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US" sz="2800" u="none" cap="none" strike="noStrike">
                <a:solidFill>
                  <a:srgbClr val="0368A7"/>
                </a:solidFill>
                <a:latin typeface="Arial"/>
                <a:ea typeface="Arial"/>
                <a:cs typeface="Arial"/>
                <a:sym typeface="Arial"/>
              </a:rPr>
              <a:t>Metro Silver Line Extension campaign</a:t>
            </a:r>
            <a:endParaRPr b="0" i="1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ransportation Analysis | Transportation" id="231" name="Google Shape;23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0209" y="1911751"/>
            <a:ext cx="3928759" cy="18465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airfax Connector - Wikipedia" id="232" name="Google Shape;23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4525" y="2132736"/>
            <a:ext cx="2416021" cy="15342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ashington Metropolitan Area Transit Authority - Wikipedia" id="233" name="Google Shape;233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14380" y="2017787"/>
            <a:ext cx="1378208" cy="1764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3"/>
          <p:cNvSpPr txBox="1"/>
          <p:nvPr/>
        </p:nvSpPr>
        <p:spPr>
          <a:xfrm>
            <a:off x="0" y="452989"/>
            <a:ext cx="121920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68A2"/>
                </a:solidFill>
                <a:latin typeface="Arial"/>
                <a:ea typeface="Arial"/>
                <a:cs typeface="Arial"/>
                <a:sym typeface="Arial"/>
              </a:rPr>
              <a:t>‘The Public Transportation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68A2"/>
                </a:solidFill>
                <a:latin typeface="Arial"/>
                <a:ea typeface="Arial"/>
                <a:cs typeface="Arial"/>
                <a:sym typeface="Arial"/>
              </a:rPr>
              <a:t>Outstanding Marketing’ Award – Large System</a:t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9" name="Google Shape;239;p23"/>
          <p:cNvSpPr txBox="1"/>
          <p:nvPr/>
        </p:nvSpPr>
        <p:spPr>
          <a:xfrm>
            <a:off x="0" y="4531250"/>
            <a:ext cx="121920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OmniRide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US" sz="2800" u="none" cap="none" strike="noStrike">
                <a:solidFill>
                  <a:srgbClr val="0368A7"/>
                </a:solidFill>
                <a:latin typeface="Arial"/>
                <a:ea typeface="Arial"/>
                <a:cs typeface="Arial"/>
                <a:sym typeface="Arial"/>
              </a:rPr>
              <a:t>Sunday Service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1791" y="1683185"/>
            <a:ext cx="3388418" cy="257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4"/>
          <p:cNvSpPr txBox="1"/>
          <p:nvPr/>
        </p:nvSpPr>
        <p:spPr>
          <a:xfrm>
            <a:off x="0" y="452989"/>
            <a:ext cx="121920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68A2"/>
                </a:solidFill>
                <a:latin typeface="Arial"/>
                <a:ea typeface="Arial"/>
                <a:cs typeface="Arial"/>
                <a:sym typeface="Arial"/>
              </a:rPr>
              <a:t>‘The Public Transportation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68A2"/>
                </a:solidFill>
                <a:latin typeface="Arial"/>
                <a:ea typeface="Arial"/>
                <a:cs typeface="Arial"/>
                <a:sym typeface="Arial"/>
              </a:rPr>
              <a:t>Outstanding Marketing’ Award – Small Agency</a:t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6" name="Google Shape;24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3878" y="-2461692"/>
            <a:ext cx="8024243" cy="1677583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4"/>
          <p:cNvSpPr txBox="1"/>
          <p:nvPr/>
        </p:nvSpPr>
        <p:spPr>
          <a:xfrm>
            <a:off x="0" y="4441230"/>
            <a:ext cx="12192000" cy="1077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Blacksburg Transit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US" sz="2800" u="none" cap="none" strike="noStrike">
                <a:solidFill>
                  <a:srgbClr val="0368A7"/>
                </a:solidFill>
                <a:latin typeface="Arial"/>
                <a:ea typeface="Arial"/>
                <a:cs typeface="Arial"/>
                <a:sym typeface="Arial"/>
              </a:rPr>
              <a:t>Operator Attainment Bonus Program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lacksburg Transit" id="248" name="Google Shape;24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66425" y="1933983"/>
            <a:ext cx="6259150" cy="1929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5"/>
          <p:cNvSpPr txBox="1"/>
          <p:nvPr/>
        </p:nvSpPr>
        <p:spPr>
          <a:xfrm>
            <a:off x="0" y="452989"/>
            <a:ext cx="121920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68A2"/>
                </a:solidFill>
                <a:latin typeface="Arial"/>
                <a:ea typeface="Arial"/>
                <a:cs typeface="Arial"/>
                <a:sym typeface="Arial"/>
              </a:rPr>
              <a:t>‘The Public Transportation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68A2"/>
                </a:solidFill>
                <a:latin typeface="Arial"/>
                <a:ea typeface="Arial"/>
                <a:cs typeface="Arial"/>
                <a:sym typeface="Arial"/>
              </a:rPr>
              <a:t>Outstanding Marketing’ Award – TDM</a:t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4" name="Google Shape;25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3878" y="-2461692"/>
            <a:ext cx="8024243" cy="1677583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5"/>
          <p:cNvSpPr txBox="1"/>
          <p:nvPr/>
        </p:nvSpPr>
        <p:spPr>
          <a:xfrm>
            <a:off x="0" y="4441230"/>
            <a:ext cx="12192000" cy="1077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TRAFFIX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US" sz="2800" u="none" cap="none" strike="noStrike">
                <a:solidFill>
                  <a:srgbClr val="0368A7"/>
                </a:solidFill>
                <a:latin typeface="Arial"/>
                <a:ea typeface="Arial"/>
                <a:cs typeface="Arial"/>
                <a:sym typeface="Arial"/>
              </a:rPr>
              <a:t>Commute Differently campaign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RAFFIX Works For All Of Us – Hampton Roads Transit" id="256" name="Google Shape;256;p25"/>
          <p:cNvPicPr preferRelativeResize="0"/>
          <p:nvPr/>
        </p:nvPicPr>
        <p:blipFill rotWithShape="1">
          <a:blip r:embed="rId4">
            <a:alphaModFix/>
          </a:blip>
          <a:srcRect b="33809" l="0" r="0" t="22909"/>
          <a:stretch/>
        </p:blipFill>
        <p:spPr>
          <a:xfrm>
            <a:off x="3347709" y="1734665"/>
            <a:ext cx="5496580" cy="2378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6"/>
          <p:cNvSpPr txBox="1"/>
          <p:nvPr/>
        </p:nvSpPr>
        <p:spPr>
          <a:xfrm>
            <a:off x="69945" y="2136338"/>
            <a:ext cx="120522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0368A7"/>
                </a:solidFill>
              </a:rPr>
              <a:t>‘The Public Transportation </a:t>
            </a:r>
            <a:endParaRPr b="1" i="0" sz="1400" u="none" cap="none" strike="noStrike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0368A7"/>
                </a:solidFill>
                <a:latin typeface="Arial"/>
                <a:ea typeface="Arial"/>
                <a:cs typeface="Arial"/>
                <a:sym typeface="Arial"/>
              </a:rPr>
              <a:t>Unsung Hero’ Awards</a:t>
            </a:r>
            <a:endParaRPr b="1" i="0" sz="2400" u="none" cap="none" strike="noStrike">
              <a:solidFill>
                <a:srgbClr val="0368A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7"/>
          <p:cNvSpPr txBox="1"/>
          <p:nvPr/>
        </p:nvSpPr>
        <p:spPr>
          <a:xfrm>
            <a:off x="0" y="188582"/>
            <a:ext cx="121920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68A2"/>
                </a:solidFill>
                <a:latin typeface="Arial"/>
                <a:ea typeface="Arial"/>
                <a:cs typeface="Arial"/>
                <a:sym typeface="Arial"/>
              </a:rPr>
              <a:t>The Public Transportation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68A2"/>
                </a:solidFill>
                <a:latin typeface="Arial"/>
                <a:ea typeface="Arial"/>
                <a:cs typeface="Arial"/>
                <a:sym typeface="Arial"/>
              </a:rPr>
              <a:t>Unsung Hero Award</a:t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27"/>
          <p:cNvSpPr txBox="1"/>
          <p:nvPr/>
        </p:nvSpPr>
        <p:spPr>
          <a:xfrm>
            <a:off x="4838700" y="2735136"/>
            <a:ext cx="3429000" cy="1077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Holly Morello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US" sz="2800" u="none" cap="none" strike="noStrike">
                <a:solidFill>
                  <a:srgbClr val="0368A7"/>
                </a:solidFill>
                <a:latin typeface="Arial"/>
                <a:ea typeface="Arial"/>
                <a:cs typeface="Arial"/>
                <a:sym typeface="Arial"/>
              </a:rPr>
              <a:t>OmniRide</a:t>
            </a:r>
            <a:endParaRPr b="0" i="1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27"/>
          <p:cNvPicPr preferRelativeResize="0"/>
          <p:nvPr/>
        </p:nvPicPr>
        <p:blipFill rotWithShape="1">
          <a:blip r:embed="rId3">
            <a:alphaModFix/>
          </a:blip>
          <a:srcRect b="23260" l="41422" r="18505" t="8696"/>
          <a:stretch/>
        </p:blipFill>
        <p:spPr>
          <a:xfrm>
            <a:off x="330200" y="1476375"/>
            <a:ext cx="3759208" cy="359843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8"/>
          <p:cNvSpPr txBox="1"/>
          <p:nvPr/>
        </p:nvSpPr>
        <p:spPr>
          <a:xfrm>
            <a:off x="0" y="327020"/>
            <a:ext cx="121920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68A2"/>
                </a:solidFill>
                <a:latin typeface="Arial"/>
                <a:ea typeface="Arial"/>
                <a:cs typeface="Arial"/>
                <a:sym typeface="Arial"/>
              </a:rPr>
              <a:t>The Public Transportation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68A2"/>
                </a:solidFill>
                <a:latin typeface="Arial"/>
                <a:ea typeface="Arial"/>
                <a:cs typeface="Arial"/>
                <a:sym typeface="Arial"/>
              </a:rPr>
              <a:t>Unsung Hero Award</a:t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4" name="Google Shape;274;p28"/>
          <p:cNvSpPr txBox="1"/>
          <p:nvPr/>
        </p:nvSpPr>
        <p:spPr>
          <a:xfrm>
            <a:off x="0" y="2620055"/>
            <a:ext cx="8238792" cy="1077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Latwana McClure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US" sz="2800" u="none" cap="none" strike="noStrike">
                <a:solidFill>
                  <a:srgbClr val="0368A7"/>
                </a:solidFill>
                <a:latin typeface="Arial"/>
                <a:ea typeface="Arial"/>
                <a:cs typeface="Arial"/>
                <a:sym typeface="Arial"/>
              </a:rPr>
              <a:t>TRAFFIX</a:t>
            </a:r>
            <a:endParaRPr b="0" i="1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human face, person, clothing, smile&#10;&#10;Description automatically generated" id="275" name="Google Shape;27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38792" y="1457856"/>
            <a:ext cx="3401575" cy="340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9"/>
          <p:cNvSpPr txBox="1"/>
          <p:nvPr/>
        </p:nvSpPr>
        <p:spPr>
          <a:xfrm>
            <a:off x="0" y="442766"/>
            <a:ext cx="121920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68A2"/>
                </a:solidFill>
                <a:latin typeface="Arial"/>
                <a:ea typeface="Arial"/>
                <a:cs typeface="Arial"/>
                <a:sym typeface="Arial"/>
              </a:rPr>
              <a:t>The Public Transportation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68A2"/>
                </a:solidFill>
                <a:latin typeface="Arial"/>
                <a:ea typeface="Arial"/>
                <a:cs typeface="Arial"/>
                <a:sym typeface="Arial"/>
              </a:rPr>
              <a:t>Unsung Hero Award</a:t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29"/>
          <p:cNvSpPr txBox="1"/>
          <p:nvPr/>
        </p:nvSpPr>
        <p:spPr>
          <a:xfrm>
            <a:off x="4120979" y="2890411"/>
            <a:ext cx="8071021" cy="1077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Tajuana Smith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US" sz="2800" u="none" cap="none" strike="noStrike">
                <a:solidFill>
                  <a:srgbClr val="0368A7"/>
                </a:solidFill>
                <a:latin typeface="Arial"/>
                <a:ea typeface="Arial"/>
                <a:cs typeface="Arial"/>
                <a:sym typeface="Arial"/>
              </a:rPr>
              <a:t>Alexandria’s DASH</a:t>
            </a:r>
            <a:endParaRPr b="0" i="1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411" y="1728216"/>
            <a:ext cx="3401568" cy="3401568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0" y="320291"/>
            <a:ext cx="12192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 to our incredible </a:t>
            </a:r>
            <a:r>
              <a:rPr b="1" i="0" lang="en-US" sz="4000" u="none" cap="none" strike="noStrike">
                <a:solidFill>
                  <a:srgbClr val="0368A7"/>
                </a:solidFill>
                <a:latin typeface="Arial"/>
                <a:ea typeface="Arial"/>
                <a:cs typeface="Arial"/>
                <a:sym typeface="Arial"/>
              </a:rPr>
              <a:t>Platinum Sponsors</a:t>
            </a:r>
            <a:endParaRPr b="1" i="0" sz="3600" u="none" cap="none" strike="noStrike">
              <a:solidFill>
                <a:srgbClr val="0368A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921" y="2647068"/>
            <a:ext cx="3256894" cy="761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1486" y="4761844"/>
            <a:ext cx="3282350" cy="71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08807" y="2402773"/>
            <a:ext cx="3608317" cy="894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/>
          <p:cNvPicPr preferRelativeResize="0"/>
          <p:nvPr/>
        </p:nvPicPr>
        <p:blipFill rotWithShape="1">
          <a:blip r:embed="rId6">
            <a:alphaModFix/>
          </a:blip>
          <a:srcRect b="22123" l="9582" r="9346" t="23002"/>
          <a:stretch/>
        </p:blipFill>
        <p:spPr>
          <a:xfrm>
            <a:off x="8804261" y="4681269"/>
            <a:ext cx="2917945" cy="874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"/>
          <p:cNvPicPr preferRelativeResize="0"/>
          <p:nvPr/>
        </p:nvPicPr>
        <p:blipFill rotWithShape="1">
          <a:blip r:embed="rId7">
            <a:alphaModFix/>
          </a:blip>
          <a:srcRect b="23083" l="3392" r="5896" t="13600"/>
          <a:stretch/>
        </p:blipFill>
        <p:spPr>
          <a:xfrm>
            <a:off x="4668503" y="1199868"/>
            <a:ext cx="3423468" cy="981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12096" y="3795306"/>
            <a:ext cx="2458545" cy="1390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red and black logo&#10;&#10;Description automatically generated with low confidence" id="108" name="Google Shape;108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804260" y="2733281"/>
            <a:ext cx="2833133" cy="1755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812158" y="3717760"/>
            <a:ext cx="3136158" cy="627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804261" y="1298572"/>
            <a:ext cx="2833133" cy="12941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logo&#10;&#10;Description automatically generated with medium confidence" id="111" name="Google Shape;111;p3"/>
          <p:cNvPicPr preferRelativeResize="0"/>
          <p:nvPr/>
        </p:nvPicPr>
        <p:blipFill rotWithShape="1">
          <a:blip r:embed="rId12">
            <a:alphaModFix/>
          </a:blip>
          <a:srcRect b="14342" l="6848" r="9383" t="18404"/>
          <a:stretch/>
        </p:blipFill>
        <p:spPr>
          <a:xfrm>
            <a:off x="532745" y="1260969"/>
            <a:ext cx="3423468" cy="999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49c8ade515_0_0"/>
          <p:cNvSpPr txBox="1"/>
          <p:nvPr/>
        </p:nvSpPr>
        <p:spPr>
          <a:xfrm>
            <a:off x="344550" y="1764525"/>
            <a:ext cx="115029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0368A7"/>
                </a:solidFill>
              </a:rPr>
              <a:t>‘The </a:t>
            </a:r>
            <a:r>
              <a:rPr b="1" lang="en-US" sz="5400">
                <a:solidFill>
                  <a:srgbClr val="0368A7"/>
                </a:solidFill>
              </a:rPr>
              <a:t>Lisa Guthrie &amp; Linda McMinimy Public Transit Advocacy’</a:t>
            </a:r>
            <a:r>
              <a:rPr b="1" i="0" lang="en-US" sz="5400" u="none" cap="none" strike="noStrike">
                <a:solidFill>
                  <a:srgbClr val="0368A7"/>
                </a:solidFill>
                <a:latin typeface="Arial"/>
                <a:ea typeface="Arial"/>
                <a:cs typeface="Arial"/>
                <a:sym typeface="Arial"/>
              </a:rPr>
              <a:t> Award</a:t>
            </a:r>
            <a:endParaRPr b="1" i="0" sz="2400" u="none" cap="none" strike="noStrike">
              <a:solidFill>
                <a:srgbClr val="0368A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49c8ade515_0_4"/>
          <p:cNvSpPr txBox="1"/>
          <p:nvPr/>
        </p:nvSpPr>
        <p:spPr>
          <a:xfrm>
            <a:off x="0" y="452989"/>
            <a:ext cx="12192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68A2"/>
                </a:solidFill>
                <a:latin typeface="Arial"/>
                <a:ea typeface="Arial"/>
                <a:cs typeface="Arial"/>
                <a:sym typeface="Arial"/>
              </a:rPr>
              <a:t>‘The </a:t>
            </a:r>
            <a:r>
              <a:rPr lang="en-US" sz="2800">
                <a:solidFill>
                  <a:srgbClr val="0068A2"/>
                </a:solidFill>
              </a:rPr>
              <a:t>Lisa Guthrie &amp; Linda McMinimy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0068A2"/>
                </a:solidFill>
              </a:rPr>
              <a:t>Public Transit Advocacy</a:t>
            </a:r>
            <a:r>
              <a:rPr b="1" i="0" lang="en-US" sz="2800" u="none" cap="none" strike="noStrike">
                <a:solidFill>
                  <a:srgbClr val="0068A2"/>
                </a:solidFill>
                <a:latin typeface="Arial"/>
                <a:ea typeface="Arial"/>
                <a:cs typeface="Arial"/>
                <a:sym typeface="Arial"/>
              </a:rPr>
              <a:t>’ Award</a:t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3" name="Google Shape;293;g249c8ade515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7775" y="2019414"/>
            <a:ext cx="5096457" cy="2819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0"/>
          <p:cNvSpPr txBox="1"/>
          <p:nvPr/>
        </p:nvSpPr>
        <p:spPr>
          <a:xfrm>
            <a:off x="0" y="320291"/>
            <a:ext cx="12192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 to our incredible </a:t>
            </a:r>
            <a:r>
              <a:rPr b="1" i="0" lang="en-US" sz="4000" u="none" cap="none" strike="noStrike">
                <a:solidFill>
                  <a:srgbClr val="0368A7"/>
                </a:solidFill>
                <a:latin typeface="Arial"/>
                <a:ea typeface="Arial"/>
                <a:cs typeface="Arial"/>
                <a:sym typeface="Arial"/>
              </a:rPr>
              <a:t>Platinum Sponsors</a:t>
            </a:r>
            <a:endParaRPr b="1" i="0" sz="3600" u="none" cap="none" strike="noStrike">
              <a:solidFill>
                <a:srgbClr val="0368A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921" y="2647068"/>
            <a:ext cx="3256894" cy="761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1486" y="4761844"/>
            <a:ext cx="3282350" cy="71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08807" y="2402773"/>
            <a:ext cx="3608317" cy="894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0"/>
          <p:cNvPicPr preferRelativeResize="0"/>
          <p:nvPr/>
        </p:nvPicPr>
        <p:blipFill rotWithShape="1">
          <a:blip r:embed="rId6">
            <a:alphaModFix/>
          </a:blip>
          <a:srcRect b="22123" l="9582" r="9346" t="23002"/>
          <a:stretch/>
        </p:blipFill>
        <p:spPr>
          <a:xfrm>
            <a:off x="8804261" y="4681269"/>
            <a:ext cx="2917945" cy="874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0"/>
          <p:cNvPicPr preferRelativeResize="0"/>
          <p:nvPr/>
        </p:nvPicPr>
        <p:blipFill rotWithShape="1">
          <a:blip r:embed="rId7">
            <a:alphaModFix/>
          </a:blip>
          <a:srcRect b="23083" l="3392" r="5896" t="13600"/>
          <a:stretch/>
        </p:blipFill>
        <p:spPr>
          <a:xfrm>
            <a:off x="4668503" y="1199868"/>
            <a:ext cx="3423468" cy="981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12096" y="3795306"/>
            <a:ext cx="2458545" cy="1390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red and black logo&#10;&#10;Description automatically generated with low confidence" id="305" name="Google Shape;305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804260" y="2733281"/>
            <a:ext cx="2833133" cy="1755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812158" y="3717760"/>
            <a:ext cx="3136158" cy="627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804261" y="1298572"/>
            <a:ext cx="2833133" cy="12941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logo&#10;&#10;Description automatically generated with medium confidence" id="308" name="Google Shape;308;p30"/>
          <p:cNvPicPr preferRelativeResize="0"/>
          <p:nvPr/>
        </p:nvPicPr>
        <p:blipFill rotWithShape="1">
          <a:blip r:embed="rId12">
            <a:alphaModFix/>
          </a:blip>
          <a:srcRect b="14342" l="6848" r="9383" t="18404"/>
          <a:stretch/>
        </p:blipFill>
        <p:spPr>
          <a:xfrm>
            <a:off x="532745" y="1260969"/>
            <a:ext cx="3423468" cy="999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1"/>
          <p:cNvSpPr txBox="1"/>
          <p:nvPr/>
        </p:nvSpPr>
        <p:spPr>
          <a:xfrm>
            <a:off x="173530" y="136851"/>
            <a:ext cx="9548967" cy="3242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4294B"/>
                </a:solidFill>
                <a:latin typeface="Arial"/>
                <a:ea typeface="Arial"/>
                <a:cs typeface="Arial"/>
                <a:sym typeface="Arial"/>
              </a:rPr>
              <a:t>Thank you </a:t>
            </a:r>
            <a:r>
              <a:rPr b="0" i="0" lang="en-US" sz="3600" u="none" cap="none" strike="noStrike">
                <a:solidFill>
                  <a:srgbClr val="04294B"/>
                </a:solidFill>
                <a:latin typeface="Arial"/>
                <a:ea typeface="Arial"/>
                <a:cs typeface="Arial"/>
                <a:sym typeface="Arial"/>
              </a:rPr>
              <a:t>to our </a:t>
            </a:r>
            <a:r>
              <a:rPr b="1" i="0" lang="en-US" sz="3600" u="none" cap="none" strike="noStrike">
                <a:solidFill>
                  <a:srgbClr val="04294B"/>
                </a:solidFill>
                <a:latin typeface="Arial"/>
                <a:ea typeface="Arial"/>
                <a:cs typeface="Arial"/>
                <a:sym typeface="Arial"/>
              </a:rPr>
              <a:t>sponsors </a:t>
            </a:r>
            <a:r>
              <a:rPr b="0" i="0" lang="en-US" sz="3600" u="none" cap="none" strike="noStrike">
                <a:solidFill>
                  <a:srgbClr val="04294B"/>
                </a:solidFill>
                <a:latin typeface="Arial"/>
                <a:ea typeface="Arial"/>
                <a:cs typeface="Arial"/>
                <a:sym typeface="Arial"/>
              </a:rPr>
              <a:t>for making our </a:t>
            </a:r>
            <a:r>
              <a:rPr b="1" i="0" lang="en-US" sz="3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r>
              <a:rPr b="0" i="0" lang="en-US" sz="3600" u="none" cap="none" strike="noStrike">
                <a:solidFill>
                  <a:srgbClr val="04294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600" u="none" cap="none" strike="noStrike">
                <a:solidFill>
                  <a:srgbClr val="0368A7"/>
                </a:solidFill>
                <a:latin typeface="Arial"/>
                <a:ea typeface="Arial"/>
                <a:cs typeface="Arial"/>
                <a:sym typeface="Arial"/>
              </a:rPr>
              <a:t>Annual Conference </a:t>
            </a:r>
            <a:r>
              <a:rPr b="1" i="0" lang="en-US" sz="3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&amp;</a:t>
            </a:r>
            <a:r>
              <a:rPr b="0" i="0" lang="en-US" sz="3600" u="none" cap="none" strike="noStrike">
                <a:solidFill>
                  <a:srgbClr val="04294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600" u="none" cap="none" strike="noStrike">
                <a:solidFill>
                  <a:srgbClr val="0368A7"/>
                </a:solidFill>
                <a:latin typeface="Arial"/>
                <a:ea typeface="Arial"/>
                <a:cs typeface="Arial"/>
                <a:sym typeface="Arial"/>
              </a:rPr>
              <a:t>Expo</a:t>
            </a:r>
            <a:r>
              <a:rPr b="0" i="0" lang="en-US" sz="3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600" u="none" cap="none" strike="noStrike">
                <a:solidFill>
                  <a:srgbClr val="04294B"/>
                </a:solidFill>
                <a:latin typeface="Arial"/>
                <a:ea typeface="Arial"/>
                <a:cs typeface="Arial"/>
                <a:sym typeface="Arial"/>
              </a:rPr>
              <a:t>possible.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4294B"/>
                </a:solidFill>
                <a:latin typeface="Arial"/>
                <a:ea typeface="Arial"/>
                <a:cs typeface="Arial"/>
                <a:sym typeface="Arial"/>
              </a:rPr>
              <a:t>Don’t forget to 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4294B"/>
                </a:solidFill>
                <a:latin typeface="Arial"/>
                <a:ea typeface="Arial"/>
                <a:cs typeface="Arial"/>
                <a:sym typeface="Arial"/>
              </a:rPr>
              <a:t>MARK YOUR CALENDARS: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31"/>
          <p:cNvSpPr txBox="1"/>
          <p:nvPr/>
        </p:nvSpPr>
        <p:spPr>
          <a:xfrm>
            <a:off x="0" y="3828416"/>
            <a:ext cx="12192000" cy="1965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2024</a:t>
            </a:r>
            <a:r>
              <a:rPr b="1" i="0" lang="en-US" sz="3200" u="none" cap="none" strike="noStrike">
                <a:solidFill>
                  <a:srgbClr val="0368A7"/>
                </a:solidFill>
                <a:latin typeface="Arial"/>
                <a:ea typeface="Arial"/>
                <a:cs typeface="Arial"/>
                <a:sym typeface="Arial"/>
              </a:rPr>
              <a:t> VTA Conference </a:t>
            </a:r>
            <a:r>
              <a:rPr b="1" i="0" lang="en-US" sz="32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&amp;</a:t>
            </a:r>
            <a:r>
              <a:rPr b="1" i="0" lang="en-US" sz="3200" u="none" cap="none" strike="noStrike">
                <a:solidFill>
                  <a:srgbClr val="0368A7"/>
                </a:solidFill>
                <a:latin typeface="Arial"/>
                <a:ea typeface="Arial"/>
                <a:cs typeface="Arial"/>
                <a:sym typeface="Arial"/>
              </a:rPr>
              <a:t> Bus Expo</a:t>
            </a:r>
            <a:endParaRPr b="0" i="0" sz="1100" u="none" cap="none" strike="noStrike">
              <a:solidFill>
                <a:srgbClr val="0368A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May 22-23, 2024</a:t>
            </a:r>
            <a:endParaRPr b="1" i="0" sz="11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US" sz="2800" u="none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Hotel Madison</a:t>
            </a:r>
            <a:r>
              <a:rPr b="0" i="0" lang="en-US" sz="2800" u="none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, Harrisonburg, Virginia</a:t>
            </a:r>
            <a:endParaRPr b="0" i="0" sz="105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outdoor, road, tree, sky&#10;&#10;Description automatically generated" id="315" name="Google Shape;31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20100" y="1397000"/>
            <a:ext cx="3403600" cy="214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2"/>
          <p:cNvSpPr txBox="1"/>
          <p:nvPr/>
        </p:nvSpPr>
        <p:spPr>
          <a:xfrm>
            <a:off x="0" y="4559210"/>
            <a:ext cx="12192000" cy="707886"/>
          </a:xfrm>
          <a:prstGeom prst="rect">
            <a:avLst/>
          </a:prstGeom>
          <a:solidFill>
            <a:srgbClr val="0368A7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Awards Luncheon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32"/>
          <p:cNvSpPr txBox="1"/>
          <p:nvPr/>
        </p:nvSpPr>
        <p:spPr>
          <a:xfrm>
            <a:off x="0" y="2836690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logo&#10;&#10;Description automatically generated" id="322" name="Google Shape;322;p32"/>
          <p:cNvPicPr preferRelativeResize="0"/>
          <p:nvPr/>
        </p:nvPicPr>
        <p:blipFill rotWithShape="1">
          <a:blip r:embed="rId3">
            <a:alphaModFix/>
          </a:blip>
          <a:srcRect b="24236" l="16432" r="22155" t="12546"/>
          <a:stretch/>
        </p:blipFill>
        <p:spPr>
          <a:xfrm>
            <a:off x="364755" y="658000"/>
            <a:ext cx="4931485" cy="19354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323" name="Google Shape;323;p32"/>
          <p:cNvPicPr preferRelativeResize="0"/>
          <p:nvPr/>
        </p:nvPicPr>
        <p:blipFill rotWithShape="1">
          <a:blip r:embed="rId4">
            <a:alphaModFix/>
          </a:blip>
          <a:srcRect b="25851" l="0" r="0" t="24353"/>
          <a:stretch/>
        </p:blipFill>
        <p:spPr>
          <a:xfrm>
            <a:off x="8012791" y="812869"/>
            <a:ext cx="3454531" cy="162574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32"/>
          <p:cNvSpPr txBox="1"/>
          <p:nvPr/>
        </p:nvSpPr>
        <p:spPr>
          <a:xfrm>
            <a:off x="0" y="3254043"/>
            <a:ext cx="12192000" cy="11313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2023 </a:t>
            </a:r>
            <a:r>
              <a:rPr b="1" i="0" lang="en-US" sz="4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Annual Conference </a:t>
            </a:r>
            <a:r>
              <a:rPr b="0" i="0" lang="en-US" sz="4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&amp;</a:t>
            </a:r>
            <a:r>
              <a:rPr b="0" i="0" lang="en-US" sz="4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Expo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/>
          <p:nvPr/>
        </p:nvSpPr>
        <p:spPr>
          <a:xfrm>
            <a:off x="0" y="2256900"/>
            <a:ext cx="8142383" cy="1846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0368A7"/>
                </a:solidFill>
                <a:latin typeface="Arial"/>
                <a:ea typeface="Arial"/>
                <a:cs typeface="Arial"/>
                <a:sym typeface="Arial"/>
              </a:rPr>
              <a:t>Sen. Aaron Rouse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State Senate District 7</a:t>
            </a:r>
            <a:endParaRPr b="0" i="0" sz="36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368A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7" name="Google Shape;117;p4"/>
          <p:cNvPicPr preferRelativeResize="0"/>
          <p:nvPr/>
        </p:nvPicPr>
        <p:blipFill rotWithShape="1">
          <a:blip r:embed="rId3">
            <a:alphaModFix/>
          </a:blip>
          <a:srcRect b="0" l="8912" r="8912" t="0"/>
          <a:stretch/>
        </p:blipFill>
        <p:spPr>
          <a:xfrm>
            <a:off x="8142383" y="1340610"/>
            <a:ext cx="3396626" cy="3396626"/>
          </a:xfrm>
          <a:prstGeom prst="flowChartConnector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510" y="1324896"/>
            <a:ext cx="3401568" cy="3401568"/>
          </a:xfrm>
          <a:prstGeom prst="flowChartConnector">
            <a:avLst/>
          </a:prstGeom>
          <a:noFill/>
          <a:ln>
            <a:noFill/>
          </a:ln>
        </p:spPr>
      </p:pic>
      <p:sp>
        <p:nvSpPr>
          <p:cNvPr id="123" name="Google Shape;123;p5"/>
          <p:cNvSpPr txBox="1"/>
          <p:nvPr/>
        </p:nvSpPr>
        <p:spPr>
          <a:xfrm>
            <a:off x="3685078" y="2228400"/>
            <a:ext cx="8506922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1" i="0" lang="en-US" sz="5200" u="none" cap="none" strike="noStrike">
                <a:solidFill>
                  <a:srgbClr val="0368A7"/>
                </a:solidFill>
                <a:latin typeface="Arial"/>
                <a:ea typeface="Arial"/>
                <a:cs typeface="Arial"/>
                <a:sym typeface="Arial"/>
              </a:rPr>
              <a:t>Karen Finucan Clarkson</a:t>
            </a:r>
            <a:endParaRPr b="0" i="0" sz="5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Public Affairs Administrator, </a:t>
            </a:r>
            <a:endParaRPr b="0" i="0" sz="36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Virginia Railway Express</a:t>
            </a:r>
            <a:endParaRPr b="0" i="0" sz="36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368A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/>
          <p:nvPr/>
        </p:nvSpPr>
        <p:spPr>
          <a:xfrm>
            <a:off x="69945" y="1581375"/>
            <a:ext cx="12052110" cy="2585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0368A7"/>
                </a:solidFill>
                <a:latin typeface="Arial"/>
                <a:ea typeface="Arial"/>
                <a:cs typeface="Arial"/>
                <a:sym typeface="Arial"/>
              </a:rPr>
              <a:t>‘The Joe Alexander </a:t>
            </a:r>
            <a:br>
              <a:rPr b="1" i="0" lang="en-US" sz="5400" u="none" cap="none" strike="noStrike">
                <a:solidFill>
                  <a:srgbClr val="0368A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5400" u="none" cap="none" strike="noStrike">
                <a:solidFill>
                  <a:srgbClr val="0368A7"/>
                </a:solidFill>
                <a:latin typeface="Arial"/>
                <a:ea typeface="Arial"/>
                <a:cs typeface="Arial"/>
                <a:sym typeface="Arial"/>
              </a:rPr>
              <a:t>Distinguished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5400" u="none" cap="none" strike="noStrike">
                <a:solidFill>
                  <a:srgbClr val="0368A7"/>
                </a:solidFill>
                <a:latin typeface="Arial"/>
                <a:ea typeface="Arial"/>
                <a:cs typeface="Arial"/>
                <a:sym typeface="Arial"/>
              </a:rPr>
              <a:t>Public Official </a:t>
            </a:r>
            <a:br>
              <a:rPr b="1" i="0" lang="en-US" sz="5400" u="none" cap="none" strike="noStrike">
                <a:solidFill>
                  <a:srgbClr val="0368A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5400" u="none" cap="none" strike="noStrike">
                <a:solidFill>
                  <a:srgbClr val="0368A7"/>
                </a:solidFill>
                <a:latin typeface="Arial"/>
                <a:ea typeface="Arial"/>
                <a:cs typeface="Arial"/>
                <a:sym typeface="Arial"/>
              </a:rPr>
              <a:t>Leadership’ Award</a:t>
            </a:r>
            <a:endParaRPr b="0" i="0" sz="2400" u="none" cap="none" strike="noStrike">
              <a:solidFill>
                <a:srgbClr val="0368A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/>
          <p:nvPr/>
        </p:nvSpPr>
        <p:spPr>
          <a:xfrm>
            <a:off x="0" y="355467"/>
            <a:ext cx="121920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68A2"/>
                </a:solidFill>
                <a:latin typeface="Arial"/>
                <a:ea typeface="Arial"/>
                <a:cs typeface="Arial"/>
                <a:sym typeface="Arial"/>
              </a:rPr>
              <a:t>‘The Joe Alexander</a:t>
            </a:r>
            <a:br>
              <a:rPr b="1" i="0" lang="en-US" sz="3600" u="none" cap="none" strike="noStrike">
                <a:solidFill>
                  <a:srgbClr val="0068A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 cap="none" strike="noStrike">
                <a:solidFill>
                  <a:srgbClr val="0068A2"/>
                </a:solidFill>
                <a:latin typeface="Arial"/>
                <a:ea typeface="Arial"/>
                <a:cs typeface="Arial"/>
                <a:sym typeface="Arial"/>
              </a:rPr>
              <a:t>Distinguished Public Official Leadership’ Award</a:t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" name="Google Shape;134;p7"/>
          <p:cNvSpPr txBox="1"/>
          <p:nvPr/>
        </p:nvSpPr>
        <p:spPr>
          <a:xfrm>
            <a:off x="2" y="3105803"/>
            <a:ext cx="8410414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The Honorable Jennifer McClellan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7"/>
          <p:cNvPicPr preferRelativeResize="0"/>
          <p:nvPr/>
        </p:nvPicPr>
        <p:blipFill rotWithShape="1">
          <a:blip r:embed="rId3">
            <a:alphaModFix/>
          </a:blip>
          <a:srcRect b="10009" l="0" r="0" t="10009"/>
          <a:stretch/>
        </p:blipFill>
        <p:spPr>
          <a:xfrm>
            <a:off x="8410416" y="1730635"/>
            <a:ext cx="3396626" cy="3396626"/>
          </a:xfrm>
          <a:prstGeom prst="flowChartConnector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/>
          <p:nvPr/>
        </p:nvSpPr>
        <p:spPr>
          <a:xfrm>
            <a:off x="69945" y="2009213"/>
            <a:ext cx="12052110" cy="1754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0368A7"/>
                </a:solidFill>
                <a:latin typeface="Arial"/>
                <a:ea typeface="Arial"/>
                <a:cs typeface="Arial"/>
                <a:sym typeface="Arial"/>
              </a:rPr>
              <a:t>‘Outstanding Contribution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0368A7"/>
                </a:solidFill>
                <a:latin typeface="Arial"/>
                <a:ea typeface="Arial"/>
                <a:cs typeface="Arial"/>
                <a:sym typeface="Arial"/>
              </a:rPr>
              <a:t>by an Individual’ Award</a:t>
            </a:r>
            <a:endParaRPr b="0" i="0" sz="2400" u="none" cap="none" strike="noStrike">
              <a:solidFill>
                <a:srgbClr val="0368A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 txBox="1"/>
          <p:nvPr/>
        </p:nvSpPr>
        <p:spPr>
          <a:xfrm>
            <a:off x="0" y="290515"/>
            <a:ext cx="12192000" cy="1200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368A7"/>
                </a:solidFill>
                <a:latin typeface="Arial"/>
                <a:ea typeface="Arial"/>
                <a:cs typeface="Arial"/>
                <a:sym typeface="Arial"/>
              </a:rPr>
              <a:t>‘Outstanding Contribution by an Individual’ Award – Public Official</a:t>
            </a:r>
            <a:endParaRPr b="0" i="0" sz="3600" u="none" cap="none" strike="noStrike">
              <a:solidFill>
                <a:srgbClr val="0368A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9"/>
          <p:cNvSpPr txBox="1"/>
          <p:nvPr/>
        </p:nvSpPr>
        <p:spPr>
          <a:xfrm>
            <a:off x="2" y="2890411"/>
            <a:ext cx="8175000" cy="1077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Katie Cristol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US" sz="2800" u="none" cap="none" strike="noStrike">
                <a:solidFill>
                  <a:srgbClr val="0368A7"/>
                </a:solidFill>
                <a:latin typeface="Arial"/>
                <a:ea typeface="Arial"/>
                <a:cs typeface="Arial"/>
                <a:sym typeface="Arial"/>
              </a:rPr>
              <a:t>Arlington County Board Member</a:t>
            </a:r>
            <a:endParaRPr b="0" i="1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5002" y="1728216"/>
            <a:ext cx="3401568" cy="3401568"/>
          </a:xfrm>
          <a:prstGeom prst="flowChartConnector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